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9" r:id="rId5"/>
    <p:sldId id="270" r:id="rId6"/>
    <p:sldId id="260" r:id="rId7"/>
    <p:sldId id="261" r:id="rId8"/>
    <p:sldId id="262" r:id="rId9"/>
    <p:sldId id="263" r:id="rId10"/>
    <p:sldId id="271" r:id="rId11"/>
    <p:sldId id="264" r:id="rId12"/>
    <p:sldId id="265" r:id="rId13"/>
    <p:sldId id="266" r:id="rId14"/>
    <p:sldId id="257" r:id="rId15"/>
    <p:sldId id="267" r:id="rId16"/>
    <p:sldId id="272" r:id="rId17"/>
    <p:sldId id="26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5" d="100"/>
          <a:sy n="75" d="100"/>
        </p:scale>
        <p:origin x="53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909B71-6BFE-4914-A0C0-1D9F42A946D6}"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242645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0909B71-6BFE-4914-A0C0-1D9F42A946D6}"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1770902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0909B71-6BFE-4914-A0C0-1D9F42A946D6}"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26274-BDFC-40FD-9EA1-D7B75C36BE7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238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0909B71-6BFE-4914-A0C0-1D9F42A946D6}"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2639226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0909B71-6BFE-4914-A0C0-1D9F42A946D6}"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26274-BDFC-40FD-9EA1-D7B75C36BE7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087019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0909B71-6BFE-4914-A0C0-1D9F42A946D6}"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1113144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909B71-6BFE-4914-A0C0-1D9F42A946D6}"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1188623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909B71-6BFE-4914-A0C0-1D9F42A946D6}"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2066792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909B71-6BFE-4914-A0C0-1D9F42A946D6}"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1694658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0909B71-6BFE-4914-A0C0-1D9F42A946D6}"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3476825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0909B71-6BFE-4914-A0C0-1D9F42A946D6}" type="datetimeFigureOut">
              <a:rPr lang="en-US" smtClean="0"/>
              <a:t>4/15/2024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2511122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0909B71-6BFE-4914-A0C0-1D9F42A946D6}" type="datetimeFigureOut">
              <a:rPr lang="en-US" smtClean="0"/>
              <a:t>4/15/2024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1006310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909B71-6BFE-4914-A0C0-1D9F42A946D6}" type="datetimeFigureOut">
              <a:rPr lang="en-US" smtClean="0"/>
              <a:t>4/15/2024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2448243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909B71-6BFE-4914-A0C0-1D9F42A946D6}" type="datetimeFigureOut">
              <a:rPr lang="en-US" smtClean="0"/>
              <a:t>4/15/2024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295932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0909B71-6BFE-4914-A0C0-1D9F42A946D6}" type="datetimeFigureOut">
              <a:rPr lang="en-US" smtClean="0"/>
              <a:t>4/15/2024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3533973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0909B71-6BFE-4914-A0C0-1D9F42A946D6}" type="datetimeFigureOut">
              <a:rPr lang="en-US" smtClean="0"/>
              <a:t>4/15/2024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726274-BDFC-40FD-9EA1-D7B75C36BE7D}" type="slidenum">
              <a:rPr lang="en-US" smtClean="0"/>
              <a:t>‹#›</a:t>
            </a:fld>
            <a:endParaRPr lang="en-US"/>
          </a:p>
        </p:txBody>
      </p:sp>
    </p:spTree>
    <p:extLst>
      <p:ext uri="{BB962C8B-B14F-4D97-AF65-F5344CB8AC3E}">
        <p14:creationId xmlns:p14="http://schemas.microsoft.com/office/powerpoint/2010/main" val="2393713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0909B71-6BFE-4914-A0C0-1D9F42A946D6}" type="datetimeFigureOut">
              <a:rPr lang="en-US" smtClean="0"/>
              <a:t>4/15/2024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A726274-BDFC-40FD-9EA1-D7B75C36BE7D}" type="slidenum">
              <a:rPr lang="en-US" smtClean="0"/>
              <a:t>‹#›</a:t>
            </a:fld>
            <a:endParaRPr lang="en-US"/>
          </a:p>
        </p:txBody>
      </p:sp>
    </p:spTree>
    <p:extLst>
      <p:ext uri="{BB962C8B-B14F-4D97-AF65-F5344CB8AC3E}">
        <p14:creationId xmlns:p14="http://schemas.microsoft.com/office/powerpoint/2010/main" val="2768740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0688" y="596900"/>
            <a:ext cx="9574712" cy="6878806"/>
          </a:xfrm>
          <a:prstGeom prst="rect">
            <a:avLst/>
          </a:prstGeom>
          <a:noFill/>
        </p:spPr>
        <p:txBody>
          <a:bodyPr wrap="square" rtlCol="0">
            <a:spAutoFit/>
          </a:bodyPr>
          <a:lstStyle/>
          <a:p>
            <a:pPr algn="just">
              <a:lnSpc>
                <a:spcPct val="150000"/>
              </a:lnSpc>
            </a:pPr>
            <a:r>
              <a:rPr lang="en-US" sz="2000" b="1" dirty="0" smtClean="0">
                <a:latin typeface="Times New Roman" panose="02020603050405020304" pitchFamily="18" charset="0"/>
                <a:cs typeface="Times New Roman" panose="02020603050405020304" pitchFamily="18" charset="0"/>
              </a:rPr>
              <a:t>INTRODUCTIO TO MEDIA AND SOCIETY</a:t>
            </a:r>
            <a:endParaRPr lang="en-US" sz="2000" dirty="0" smtClean="0">
              <a:latin typeface="Times New Roman" panose="02020603050405020304" pitchFamily="18" charset="0"/>
              <a:cs typeface="Times New Roman" panose="02020603050405020304" pitchFamily="18" charset="0"/>
            </a:endParaRPr>
          </a:p>
          <a:p>
            <a:pPr algn="just">
              <a:lnSpc>
                <a:spcPct val="150000"/>
              </a:lnSpc>
            </a:pPr>
            <a:r>
              <a:rPr lang="en-US" sz="2000" dirty="0" smtClean="0">
                <a:latin typeface="Times New Roman" panose="02020603050405020304" pitchFamily="18" charset="0"/>
                <a:cs typeface="Times New Roman" panose="02020603050405020304" pitchFamily="18" charset="0"/>
              </a:rPr>
              <a:t>What is journalism</a:t>
            </a:r>
            <a:r>
              <a:rPr lang="en-US"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a:p>
            <a:pPr algn="just">
              <a:lnSpc>
                <a:spcPct val="150000"/>
              </a:lnSpc>
            </a:pPr>
            <a:r>
              <a:rPr lang="en-US" sz="2000" b="1" dirty="0" smtClean="0">
                <a:latin typeface="Times New Roman" panose="02020603050405020304" pitchFamily="18" charset="0"/>
                <a:cs typeface="Times New Roman" panose="02020603050405020304" pitchFamily="18" charset="0"/>
              </a:rPr>
              <a:t>Journalism</a:t>
            </a:r>
            <a:r>
              <a:rPr lang="en-US" sz="2000" dirty="0" smtClean="0">
                <a:latin typeface="Times New Roman" panose="02020603050405020304" pitchFamily="18" charset="0"/>
                <a:cs typeface="Times New Roman" panose="02020603050405020304" pitchFamily="18" charset="0"/>
              </a:rPr>
              <a:t> is the discipline of gathering, writing, and reporting news, and it includes the process of editing and presenting news articles. Journalism applies to various media, including but not limited to newspapers, magazines, radio, television, and the internet. </a:t>
            </a:r>
            <a:r>
              <a:rPr lang="en-US" sz="2000" dirty="0" err="1" smtClean="0">
                <a:latin typeface="Times New Roman" panose="02020603050405020304" pitchFamily="18" charset="0"/>
                <a:cs typeface="Times New Roman" panose="02020603050405020304" pitchFamily="18" charset="0"/>
              </a:rPr>
              <a:t>Ross.E</a:t>
            </a:r>
            <a:r>
              <a:rPr lang="en-US" sz="2000" dirty="0" smtClean="0">
                <a:latin typeface="Times New Roman" panose="02020603050405020304" pitchFamily="18" charset="0"/>
                <a:cs typeface="Times New Roman" panose="02020603050405020304" pitchFamily="18" charset="0"/>
              </a:rPr>
              <a:t>.(2009</a:t>
            </a:r>
            <a:r>
              <a:rPr lang="en-US" sz="2000" dirty="0" smtClean="0">
                <a:latin typeface="Times New Roman" panose="02020603050405020304" pitchFamily="18" charset="0"/>
                <a:cs typeface="Times New Roman" panose="02020603050405020304" pitchFamily="18" charset="0"/>
              </a:rPr>
              <a:t>)</a:t>
            </a:r>
          </a:p>
          <a:p>
            <a:pPr algn="just">
              <a:lnSpc>
                <a:spcPct val="150000"/>
              </a:lnSpc>
            </a:pPr>
            <a:endParaRPr lang="en-US" sz="400" dirty="0" smtClean="0">
              <a:latin typeface="Times New Roman" panose="02020603050405020304" pitchFamily="18" charset="0"/>
              <a:cs typeface="Times New Roman" panose="02020603050405020304" pitchFamily="18" charset="0"/>
            </a:endParaRPr>
          </a:p>
          <a:p>
            <a:pPr algn="just">
              <a:lnSpc>
                <a:spcPct val="150000"/>
              </a:lnSpc>
            </a:pPr>
            <a:r>
              <a:rPr lang="en-US" sz="2000" b="1" dirty="0" smtClean="0">
                <a:latin typeface="Times New Roman" panose="02020603050405020304" pitchFamily="18" charset="0"/>
                <a:cs typeface="Times New Roman" panose="02020603050405020304" pitchFamily="18" charset="0"/>
              </a:rPr>
              <a:t>Journalism</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is the collection, preparation, and distribution of news and related commentary and feature materials through such print and electronic media as newspapers, magazines, books , blogs, webcasts, podcasts, social networking and social media sites, and email as well as through radio ,</a:t>
            </a:r>
            <a:r>
              <a:rPr lang="en-US" sz="2000" dirty="0" smtClean="0">
                <a:latin typeface="Times New Roman" panose="02020603050405020304" pitchFamily="18" charset="0"/>
                <a:cs typeface="Times New Roman" panose="02020603050405020304" pitchFamily="18" charset="0"/>
              </a:rPr>
              <a:t>motion pictures</a:t>
            </a:r>
            <a:r>
              <a:rPr lang="en-US" sz="2000" dirty="0">
                <a:latin typeface="Times New Roman" panose="02020603050405020304" pitchFamily="18" charset="0"/>
                <a:cs typeface="Times New Roman" panose="02020603050405020304" pitchFamily="18" charset="0"/>
              </a:rPr>
              <a:t>, and </a:t>
            </a:r>
            <a:r>
              <a:rPr lang="en-US" sz="2000" dirty="0" smtClean="0">
                <a:latin typeface="Times New Roman" panose="02020603050405020304" pitchFamily="18" charset="0"/>
                <a:cs typeface="Times New Roman" panose="02020603050405020304" pitchFamily="18" charset="0"/>
              </a:rPr>
              <a:t>television  </a:t>
            </a:r>
            <a:r>
              <a:rPr lang="en-US" sz="2000" b="1" dirty="0" smtClean="0">
                <a:latin typeface="Times New Roman" panose="02020603050405020304" pitchFamily="18" charset="0"/>
                <a:cs typeface="Times New Roman" panose="02020603050405020304" pitchFamily="18" charset="0"/>
              </a:rPr>
              <a:t>or</a:t>
            </a:r>
            <a:r>
              <a:rPr lang="en-US" sz="2000" b="1" dirty="0" smtClean="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Journalism </a:t>
            </a:r>
            <a:r>
              <a:rPr lang="en-US" sz="2000" dirty="0" smtClean="0">
                <a:latin typeface="Times New Roman" panose="02020603050405020304" pitchFamily="18" charset="0"/>
                <a:cs typeface="Times New Roman" panose="02020603050405020304" pitchFamily="18" charset="0"/>
              </a:rPr>
              <a:t>Is the occupation of reporting, writing, editing, photographing or broadcasting news.(Cargo.M.2023) </a:t>
            </a:r>
          </a:p>
          <a:p>
            <a:pPr>
              <a:lnSpc>
                <a:spcPct val="150000"/>
              </a:lnSpc>
            </a:pPr>
            <a:endParaRPr lang="en-US" dirty="0" smtClean="0"/>
          </a:p>
          <a:p>
            <a:pPr>
              <a:lnSpc>
                <a:spcPct val="150000"/>
              </a:lnSpc>
            </a:pPr>
            <a:r>
              <a:rPr lang="en-US" dirty="0" smtClean="0"/>
              <a:t/>
            </a:r>
            <a:br>
              <a:rPr lang="en-US" dirty="0" smtClean="0"/>
            </a:br>
            <a:endParaRPr lang="en-US" dirty="0" smtClean="0"/>
          </a:p>
          <a:p>
            <a:endParaRPr lang="en-US" dirty="0"/>
          </a:p>
        </p:txBody>
      </p:sp>
    </p:spTree>
    <p:extLst>
      <p:ext uri="{BB962C8B-B14F-4D97-AF65-F5344CB8AC3E}">
        <p14:creationId xmlns:p14="http://schemas.microsoft.com/office/powerpoint/2010/main" val="13259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41866" y="177333"/>
            <a:ext cx="9491134" cy="6401267"/>
          </a:xfrm>
        </p:spPr>
        <p:txBody>
          <a:bodyPr>
            <a:normAutofit lnSpcReduction="10000"/>
          </a:bodyPr>
          <a:lstStyle/>
          <a:p>
            <a:pPr algn="just">
              <a:lnSpc>
                <a:spcPct val="150000"/>
              </a:lnSpc>
            </a:pPr>
            <a:r>
              <a:rPr lang="en-US" sz="2000" b="1" dirty="0">
                <a:latin typeface="Times New Roman" panose="02020603050405020304" pitchFamily="18" charset="0"/>
                <a:cs typeface="Times New Roman" panose="02020603050405020304" pitchFamily="18" charset="0"/>
              </a:rPr>
              <a:t>History of journalism in the world continue</a:t>
            </a:r>
            <a:r>
              <a:rPr lang="en-US" sz="2000" b="1"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a:p>
            <a:pPr algn="just">
              <a:lnSpc>
                <a:spcPct val="150000"/>
              </a:lnSpc>
            </a:pPr>
            <a:r>
              <a:rPr lang="en-US" sz="2000" dirty="0" err="1" smtClean="0">
                <a:latin typeface="Times New Roman" panose="02020603050405020304" pitchFamily="18" charset="0"/>
                <a:cs typeface="Times New Roman" panose="02020603050405020304" pitchFamily="18" charset="0"/>
              </a:rPr>
              <a:t>Acta</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Diurna</a:t>
            </a:r>
            <a:r>
              <a:rPr lang="en-US" sz="2000" dirty="0">
                <a:latin typeface="Times New Roman" panose="02020603050405020304" pitchFamily="18" charset="0"/>
                <a:cs typeface="Times New Roman" panose="02020603050405020304" pitchFamily="18" charset="0"/>
              </a:rPr>
              <a:t> survived two centuries. The </a:t>
            </a:r>
            <a:r>
              <a:rPr lang="en-US" sz="2000" dirty="0" err="1">
                <a:latin typeface="Times New Roman" panose="02020603050405020304" pitchFamily="18" charset="0"/>
                <a:cs typeface="Times New Roman" panose="02020603050405020304" pitchFamily="18" charset="0"/>
              </a:rPr>
              <a:t>Acta</a:t>
            </a:r>
            <a:r>
              <a:rPr lang="en-US" sz="2000" dirty="0">
                <a:latin typeface="Times New Roman" panose="02020603050405020304" pitchFamily="18" charset="0"/>
                <a:cs typeface="Times New Roman" panose="02020603050405020304" pitchFamily="18" charset="0"/>
              </a:rPr>
              <a:t> provided first the details of government business, proclamations and resolutions, military, political and court news. Then its content was expanded to other announcements and information such as: prominent births, deaths, marriage, divorce, crimes, trials, … After being posted for a reasonable amount of time, the notices were taken down, and they were archived. Nevertheless, no intact copy has survived to the present day. </a:t>
            </a:r>
          </a:p>
          <a:p>
            <a:pPr algn="just">
              <a:lnSpc>
                <a:spcPct val="150000"/>
              </a:lnSpc>
            </a:pPr>
            <a:endParaRPr lang="en-US" sz="300" b="1" dirty="0" smtClean="0">
              <a:latin typeface="Times New Roman" panose="02020603050405020304" pitchFamily="18" charset="0"/>
              <a:cs typeface="Times New Roman" panose="02020603050405020304" pitchFamily="18" charset="0"/>
            </a:endParaRPr>
          </a:p>
          <a:p>
            <a:pPr algn="just"/>
            <a:r>
              <a:rPr lang="en-US" sz="2000" b="1" dirty="0" smtClean="0">
                <a:latin typeface="Times New Roman" panose="02020603050405020304" pitchFamily="18" charset="0"/>
                <a:cs typeface="Times New Roman" panose="02020603050405020304" pitchFamily="18" charset="0"/>
              </a:rPr>
              <a:t>History </a:t>
            </a:r>
            <a:r>
              <a:rPr lang="en-US" sz="2000" b="1" dirty="0">
                <a:latin typeface="Times New Roman" panose="02020603050405020304" pitchFamily="18" charset="0"/>
                <a:cs typeface="Times New Roman" panose="02020603050405020304" pitchFamily="18" charset="0"/>
              </a:rPr>
              <a:t>of journalism in </a:t>
            </a:r>
            <a:r>
              <a:rPr lang="en-US" sz="2000" b="1" dirty="0" smtClean="0">
                <a:latin typeface="Times New Roman" panose="02020603050405020304" pitchFamily="18" charset="0"/>
                <a:cs typeface="Times New Roman" panose="02020603050405020304" pitchFamily="18" charset="0"/>
              </a:rPr>
              <a:t>Tanzania</a:t>
            </a:r>
            <a:endParaRPr lang="en-US" sz="100" b="1" dirty="0">
              <a:latin typeface="Times New Roman" panose="02020603050405020304" pitchFamily="18" charset="0"/>
              <a:cs typeface="Times New Roman" panose="02020603050405020304" pitchFamily="18" charset="0"/>
            </a:endParaRPr>
          </a:p>
          <a:p>
            <a:pPr algn="just">
              <a:lnSpc>
                <a:spcPct val="150000"/>
              </a:lnSpc>
            </a:pPr>
            <a:r>
              <a:rPr lang="en-US" sz="2000" dirty="0" err="1">
                <a:latin typeface="Times New Roman" panose="02020603050405020304" pitchFamily="18" charset="0"/>
                <a:cs typeface="Times New Roman" panose="02020603050405020304" pitchFamily="18" charset="0"/>
              </a:rPr>
              <a:t>Stumer</a:t>
            </a:r>
            <a:r>
              <a:rPr lang="en-US" sz="2000" dirty="0">
                <a:latin typeface="Times New Roman" panose="02020603050405020304" pitchFamily="18" charset="0"/>
                <a:cs typeface="Times New Roman" panose="02020603050405020304" pitchFamily="18" charset="0"/>
              </a:rPr>
              <a:t>(1998) argues that the history of newspaper in Tanzania can be grouped in three </a:t>
            </a:r>
            <a:r>
              <a:rPr lang="en-US" sz="2000" dirty="0" err="1">
                <a:latin typeface="Times New Roman" panose="02020603050405020304" pitchFamily="18" charset="0"/>
                <a:cs typeface="Times New Roman" panose="02020603050405020304" pitchFamily="18" charset="0"/>
              </a:rPr>
              <a:t>phanses</a:t>
            </a:r>
            <a:r>
              <a:rPr lang="en-US" sz="2000" dirty="0">
                <a:latin typeface="Times New Roman" panose="02020603050405020304" pitchFamily="18" charset="0"/>
                <a:cs typeface="Times New Roman" panose="02020603050405020304" pitchFamily="18" charset="0"/>
              </a:rPr>
              <a:t> namely: Colonial era, during the struggle for independence, and post colonialism. Periodically, newspapers in Tanzania started in the last quarter of 19</a:t>
            </a:r>
            <a:r>
              <a:rPr lang="en-US" sz="2000" baseline="30000" dirty="0">
                <a:latin typeface="Times New Roman" panose="02020603050405020304" pitchFamily="18" charset="0"/>
                <a:cs typeface="Times New Roman" panose="02020603050405020304" pitchFamily="18" charset="0"/>
              </a:rPr>
              <a:t>th</a:t>
            </a:r>
            <a:r>
              <a:rPr lang="en-US" sz="2000" dirty="0">
                <a:latin typeface="Times New Roman" panose="02020603050405020304" pitchFamily="18" charset="0"/>
                <a:cs typeface="Times New Roman" panose="02020603050405020304" pitchFamily="18" charset="0"/>
              </a:rPr>
              <a:t> century. That is to say, the  development of newspapers described by </a:t>
            </a:r>
            <a:r>
              <a:rPr lang="en-US" sz="2000" dirty="0" err="1">
                <a:latin typeface="Times New Roman" panose="02020603050405020304" pitchFamily="18" charset="0"/>
                <a:cs typeface="Times New Roman" panose="02020603050405020304" pitchFamily="18" charset="0"/>
              </a:rPr>
              <a:t>Sturmer</a:t>
            </a:r>
            <a:r>
              <a:rPr lang="en-US" sz="2000" dirty="0">
                <a:latin typeface="Times New Roman" panose="02020603050405020304" pitchFamily="18" charset="0"/>
                <a:cs typeface="Times New Roman" panose="02020603050405020304" pitchFamily="18" charset="0"/>
              </a:rPr>
              <a:t> (1998) in relation to Tanzania, based on periodization and each period had its own policy and focus. </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p>
        </p:txBody>
      </p:sp>
    </p:spTree>
    <p:extLst>
      <p:ext uri="{BB962C8B-B14F-4D97-AF65-F5344CB8AC3E}">
        <p14:creationId xmlns:p14="http://schemas.microsoft.com/office/powerpoint/2010/main" val="124898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0964" y="744289"/>
            <a:ext cx="9852836" cy="5770811"/>
          </a:xfrm>
          <a:prstGeom prst="rect">
            <a:avLst/>
          </a:prstGeom>
        </p:spPr>
        <p:txBody>
          <a:bodyPr wrap="square">
            <a:sp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History of journalism in Tanzania continues</a:t>
            </a:r>
            <a:r>
              <a:rPr lang="en-US" sz="2000" b="1" dirty="0" smtClean="0">
                <a:latin typeface="Times New Roman" panose="02020603050405020304" pitchFamily="18" charset="0"/>
                <a:cs typeface="Times New Roman" panose="02020603050405020304" pitchFamily="18" charset="0"/>
              </a:rPr>
              <a:t>….</a:t>
            </a:r>
          </a:p>
          <a:p>
            <a:pPr algn="just">
              <a:lnSpc>
                <a:spcPct val="150000"/>
              </a:lnSpc>
            </a:pPr>
            <a:endParaRPr lang="en-US" sz="900" dirty="0" smtClean="0">
              <a:latin typeface="Times New Roman" panose="02020603050405020304" pitchFamily="18" charset="0"/>
              <a:cs typeface="Times New Roman" panose="02020603050405020304" pitchFamily="18" charset="0"/>
            </a:endParaRPr>
          </a:p>
          <a:p>
            <a:pPr algn="just">
              <a:lnSpc>
                <a:spcPct val="150000"/>
              </a:lnSpc>
            </a:pPr>
            <a:r>
              <a:rPr lang="en-US" sz="2000" dirty="0" smtClean="0">
                <a:latin typeface="Times New Roman" panose="02020603050405020304" pitchFamily="18" charset="0"/>
                <a:cs typeface="Times New Roman" panose="02020603050405020304" pitchFamily="18" charset="0"/>
              </a:rPr>
              <a:t>Newspaper </a:t>
            </a:r>
            <a:r>
              <a:rPr lang="en-US" sz="2000" dirty="0" smtClean="0">
                <a:latin typeface="Times New Roman" panose="02020603050405020304" pitchFamily="18" charset="0"/>
                <a:cs typeface="Times New Roman" panose="02020603050405020304" pitchFamily="18" charset="0"/>
              </a:rPr>
              <a:t>during that particular time were used as a medium  of information, educating, entertaining and persuading people, but their roles differed in accordance with time. </a:t>
            </a:r>
            <a:r>
              <a:rPr lang="en-US" sz="2000" dirty="0" smtClean="0">
                <a:latin typeface="Times New Roman" panose="02020603050405020304" pitchFamily="18" charset="0"/>
                <a:cs typeface="Times New Roman" panose="02020603050405020304" pitchFamily="18" charset="0"/>
              </a:rPr>
              <a:t>For </a:t>
            </a:r>
            <a:r>
              <a:rPr lang="en-US" sz="2000" dirty="0" smtClean="0">
                <a:latin typeface="Times New Roman" panose="02020603050405020304" pitchFamily="18" charset="0"/>
                <a:cs typeface="Times New Roman" panose="02020603050405020304" pitchFamily="18" charset="0"/>
              </a:rPr>
              <a:t>instance during colonialism , newspapers like ‘</a:t>
            </a:r>
            <a:r>
              <a:rPr lang="en-US" sz="2000" dirty="0" err="1" smtClean="0">
                <a:latin typeface="Times New Roman" panose="02020603050405020304" pitchFamily="18" charset="0"/>
                <a:cs typeface="Times New Roman" panose="02020603050405020304" pitchFamily="18" charset="0"/>
              </a:rPr>
              <a:t>Morogoro</a:t>
            </a:r>
            <a:r>
              <a:rPr lang="en-US" sz="2000" dirty="0" smtClean="0">
                <a:latin typeface="Times New Roman" panose="02020603050405020304" pitchFamily="18" charset="0"/>
                <a:cs typeface="Times New Roman" panose="02020603050405020304" pitchFamily="18" charset="0"/>
              </a:rPr>
              <a:t> news’ and ‘the planters’ focused on promoting  farmers and colonialism propagandas , but during the struggle fro independence  newspapers like SAUTI </a:t>
            </a:r>
            <a:r>
              <a:rPr lang="en-US" sz="2000" dirty="0" err="1" smtClean="0">
                <a:latin typeface="Times New Roman" panose="02020603050405020304" pitchFamily="18" charset="0"/>
                <a:cs typeface="Times New Roman" panose="02020603050405020304" pitchFamily="18" charset="0"/>
              </a:rPr>
              <a:t>ya</a:t>
            </a:r>
            <a:r>
              <a:rPr lang="en-US" sz="2000" dirty="0" smtClean="0">
                <a:latin typeface="Times New Roman" panose="02020603050405020304" pitchFamily="18" charset="0"/>
                <a:cs typeface="Times New Roman" panose="02020603050405020304" pitchFamily="18" charset="0"/>
              </a:rPr>
              <a:t> TANU, Uhuru and </a:t>
            </a:r>
            <a:r>
              <a:rPr lang="en-US" sz="2000" dirty="0" err="1" smtClean="0">
                <a:latin typeface="Times New Roman" panose="02020603050405020304" pitchFamily="18" charset="0"/>
                <a:cs typeface="Times New Roman" panose="02020603050405020304" pitchFamily="18" charset="0"/>
              </a:rPr>
              <a:t>Mzalendo</a:t>
            </a:r>
            <a:r>
              <a:rPr lang="en-US" sz="2000" dirty="0" smtClean="0">
                <a:latin typeface="Times New Roman" panose="02020603050405020304" pitchFamily="18" charset="0"/>
                <a:cs typeface="Times New Roman" panose="02020603050405020304" pitchFamily="18" charset="0"/>
              </a:rPr>
              <a:t> used to create awareness and groom people ‘s consciousness about the evils done by colonialists, and after the independence newspapers started to increase in number mainly were used for boosting  </a:t>
            </a:r>
            <a:r>
              <a:rPr lang="en-US" sz="2000" dirty="0" err="1" smtClean="0">
                <a:latin typeface="Times New Roman" panose="02020603050405020304" pitchFamily="18" charset="0"/>
                <a:cs typeface="Times New Roman" panose="02020603050405020304" pitchFamily="18" charset="0"/>
              </a:rPr>
              <a:t>ujamaa</a:t>
            </a:r>
            <a:r>
              <a:rPr lang="en-US" sz="2000" dirty="0" smtClean="0">
                <a:latin typeface="Times New Roman" panose="02020603050405020304" pitchFamily="18" charset="0"/>
                <a:cs typeface="Times New Roman" panose="02020603050405020304" pitchFamily="18" charset="0"/>
              </a:rPr>
              <a:t> s ways of  grooming  Tanzania economy (</a:t>
            </a:r>
            <a:r>
              <a:rPr lang="en-US" sz="2000" dirty="0" err="1">
                <a:latin typeface="Times New Roman" panose="02020603050405020304" pitchFamily="18" charset="0"/>
                <a:cs typeface="Times New Roman" panose="02020603050405020304" pitchFamily="18" charset="0"/>
              </a:rPr>
              <a:t>S</a:t>
            </a:r>
            <a:r>
              <a:rPr lang="en-US" sz="2000" dirty="0" err="1" smtClean="0">
                <a:latin typeface="Times New Roman" panose="02020603050405020304" pitchFamily="18" charset="0"/>
                <a:cs typeface="Times New Roman" panose="02020603050405020304" pitchFamily="18" charset="0"/>
              </a:rPr>
              <a:t>turmer</a:t>
            </a:r>
            <a:r>
              <a:rPr lang="en-US" sz="2000" dirty="0" smtClean="0">
                <a:latin typeface="Times New Roman" panose="02020603050405020304" pitchFamily="18" charset="0"/>
                <a:cs typeface="Times New Roman" panose="02020603050405020304" pitchFamily="18" charset="0"/>
              </a:rPr>
              <a:t> , 1998</a:t>
            </a:r>
            <a:r>
              <a:rPr lang="en-US"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a:p>
            <a:pPr algn="just">
              <a:lnSpc>
                <a:spcPct val="150000"/>
              </a:lnSpc>
            </a:pPr>
            <a:endParaRPr lang="en-US" dirty="0" smtClean="0"/>
          </a:p>
          <a:p>
            <a:pPr algn="just">
              <a:lnSpc>
                <a:spcPct val="150000"/>
              </a:lnSpc>
            </a:pPr>
            <a:endParaRPr lang="en-US" b="1" dirty="0" smtClean="0"/>
          </a:p>
          <a:p>
            <a:pPr algn="just">
              <a:lnSpc>
                <a:spcPct val="150000"/>
              </a:lnSpc>
            </a:pPr>
            <a:endParaRPr lang="en-US" b="1" dirty="0"/>
          </a:p>
        </p:txBody>
      </p:sp>
    </p:spTree>
    <p:extLst>
      <p:ext uri="{BB962C8B-B14F-4D97-AF65-F5344CB8AC3E}">
        <p14:creationId xmlns:p14="http://schemas.microsoft.com/office/powerpoint/2010/main" val="37927884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1632" y="325931"/>
            <a:ext cx="10035068" cy="5424562"/>
          </a:xfrm>
          <a:prstGeom prst="rect">
            <a:avLst/>
          </a:prstGeom>
        </p:spPr>
        <p:txBody>
          <a:bodyPr wrap="square">
            <a:spAutoFit/>
          </a:bodyPr>
          <a:lstStyle/>
          <a:p>
            <a:pPr algn="just">
              <a:lnSpc>
                <a:spcPct val="150000"/>
              </a:lnSpc>
            </a:pPr>
            <a:r>
              <a:rPr lang="en-US" b="1" dirty="0">
                <a:latin typeface="Times New Roman" panose="02020603050405020304" pitchFamily="18" charset="0"/>
                <a:cs typeface="Times New Roman" panose="02020603050405020304" pitchFamily="18" charset="0"/>
              </a:rPr>
              <a:t>History of journalism in </a:t>
            </a:r>
            <a:r>
              <a:rPr lang="en-US" b="1" dirty="0" smtClean="0">
                <a:latin typeface="Times New Roman" panose="02020603050405020304" pitchFamily="18" charset="0"/>
                <a:cs typeface="Times New Roman" panose="02020603050405020304" pitchFamily="18" charset="0"/>
              </a:rPr>
              <a:t>Tanzania continues….</a:t>
            </a:r>
          </a:p>
          <a:p>
            <a:pPr algn="just">
              <a:lnSpc>
                <a:spcPct val="150000"/>
              </a:lnSpc>
            </a:pPr>
            <a:endParaRPr lang="en-US" sz="600" b="1" dirty="0" smtClean="0">
              <a:latin typeface="Times New Roman" panose="02020603050405020304" pitchFamily="18" charset="0"/>
              <a:cs typeface="Times New Roman" panose="02020603050405020304" pitchFamily="18" charset="0"/>
            </a:endParaRPr>
          </a:p>
          <a:p>
            <a:pPr algn="just">
              <a:lnSpc>
                <a:spcPct val="150000"/>
              </a:lnSpc>
            </a:pPr>
            <a:r>
              <a:rPr lang="en-US" sz="2000" dirty="0" smtClean="0">
                <a:latin typeface="Times New Roman" panose="02020603050405020304" pitchFamily="18" charset="0"/>
                <a:cs typeface="Times New Roman" panose="02020603050405020304" pitchFamily="18" charset="0"/>
              </a:rPr>
              <a:t>After independence , several newspapers were established including The daily news which was the result of a forced merger of two papers the Standard was first published as the Tanganyika Standard in January 1930 by the Kenyan  </a:t>
            </a:r>
            <a:r>
              <a:rPr lang="en-US" sz="2000" dirty="0">
                <a:latin typeface="Times New Roman" panose="02020603050405020304" pitchFamily="18" charset="0"/>
                <a:cs typeface="Times New Roman" panose="02020603050405020304" pitchFamily="18" charset="0"/>
              </a:rPr>
              <a:t>E</a:t>
            </a:r>
            <a:r>
              <a:rPr lang="en-US" sz="2000" dirty="0" smtClean="0">
                <a:latin typeface="Times New Roman" panose="02020603050405020304" pitchFamily="18" charset="0"/>
                <a:cs typeface="Times New Roman" panose="02020603050405020304" pitchFamily="18" charset="0"/>
              </a:rPr>
              <a:t>ast Africa Standard LMD, until 1967 when it was  taken over  by a multinational London –Rhodesian Company (LONRHO)After the creation of Tanzania in 1964, it because simply </a:t>
            </a:r>
            <a:r>
              <a:rPr lang="en-US" sz="2000" dirty="0">
                <a:latin typeface="Times New Roman" panose="02020603050405020304" pitchFamily="18" charset="0"/>
                <a:cs typeface="Times New Roman" panose="02020603050405020304" pitchFamily="18" charset="0"/>
              </a:rPr>
              <a:t>T</a:t>
            </a:r>
            <a:r>
              <a:rPr lang="en-US" sz="2000" dirty="0" smtClean="0">
                <a:latin typeface="Times New Roman" panose="02020603050405020304" pitchFamily="18" charset="0"/>
                <a:cs typeface="Times New Roman" panose="02020603050405020304" pitchFamily="18" charset="0"/>
              </a:rPr>
              <a:t>he </a:t>
            </a:r>
            <a:r>
              <a:rPr lang="en-US" sz="2000" dirty="0" smtClean="0">
                <a:latin typeface="Times New Roman" panose="02020603050405020304" pitchFamily="18" charset="0"/>
                <a:cs typeface="Times New Roman" panose="02020603050405020304" pitchFamily="18" charset="0"/>
              </a:rPr>
              <a:t>Standard. On </a:t>
            </a:r>
            <a:r>
              <a:rPr lang="en-US" sz="2000" dirty="0" smtClean="0">
                <a:latin typeface="Times New Roman" panose="02020603050405020304" pitchFamily="18" charset="0"/>
                <a:cs typeface="Times New Roman" panose="02020603050405020304" pitchFamily="18" charset="0"/>
              </a:rPr>
              <a:t>5 February 1970, the paper was nationalized by the Tanzanian government. The nationalist was first published on 17 April 1964, as a Government –owned daily, and struggle to complete with the standard. On 16 </a:t>
            </a:r>
            <a:r>
              <a:rPr lang="en-US" sz="2000" dirty="0" err="1" smtClean="0">
                <a:latin typeface="Times New Roman" panose="02020603050405020304" pitchFamily="18" charset="0"/>
                <a:cs typeface="Times New Roman" panose="02020603050405020304" pitchFamily="18" charset="0"/>
              </a:rPr>
              <a:t>Janury</a:t>
            </a:r>
            <a:r>
              <a:rPr lang="en-US" sz="2000" dirty="0" smtClean="0">
                <a:latin typeface="Times New Roman" panose="02020603050405020304" pitchFamily="18" charset="0"/>
                <a:cs typeface="Times New Roman" panose="02020603050405020304" pitchFamily="18" charset="0"/>
              </a:rPr>
              <a:t> 1972, TANU decide to end the rivalry between papers and forced am merger : The new </a:t>
            </a:r>
            <a:r>
              <a:rPr lang="en-US" sz="2000" dirty="0">
                <a:latin typeface="Times New Roman" panose="02020603050405020304" pitchFamily="18" charset="0"/>
                <a:cs typeface="Times New Roman" panose="02020603050405020304" pitchFamily="18" charset="0"/>
              </a:rPr>
              <a:t>P</a:t>
            </a:r>
            <a:r>
              <a:rPr lang="en-US" sz="2000" dirty="0" smtClean="0">
                <a:latin typeface="Times New Roman" panose="02020603050405020304" pitchFamily="18" charset="0"/>
                <a:cs typeface="Times New Roman" panose="02020603050405020304" pitchFamily="18" charset="0"/>
              </a:rPr>
              <a:t>aper, Daily new was first  published on 26 April 1972 The company which publishes it retained the name ‘standard’ and is still known as </a:t>
            </a:r>
            <a:r>
              <a:rPr lang="en-US" sz="2000" dirty="0" err="1" smtClean="0">
                <a:latin typeface="Times New Roman" panose="02020603050405020304" pitchFamily="18" charset="0"/>
                <a:cs typeface="Times New Roman" panose="02020603050405020304" pitchFamily="18" charset="0"/>
              </a:rPr>
              <a:t>tanzana</a:t>
            </a:r>
            <a:r>
              <a:rPr lang="en-US" sz="2000" dirty="0" smtClean="0">
                <a:latin typeface="Times New Roman" panose="02020603050405020304" pitchFamily="18" charset="0"/>
                <a:cs typeface="Times New Roman" panose="02020603050405020304" pitchFamily="18" charset="0"/>
              </a:rPr>
              <a:t> standard(Newspapers)Limited:</a:t>
            </a:r>
          </a:p>
          <a:p>
            <a:pPr algn="just">
              <a:lnSpc>
                <a:spcPct val="150000"/>
              </a:lnSpc>
            </a:pPr>
            <a:endParaRPr lang="en-US" sz="7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66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4000" y="915212"/>
            <a:ext cx="9948091" cy="5786199"/>
          </a:xfrm>
          <a:prstGeom prst="rect">
            <a:avLst/>
          </a:prstGeom>
        </p:spPr>
        <p:txBody>
          <a:bodyPr wrap="square">
            <a:sp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History of journalism in </a:t>
            </a:r>
            <a:r>
              <a:rPr lang="en-US" sz="2000" b="1" dirty="0" smtClean="0">
                <a:latin typeface="Times New Roman" panose="02020603050405020304" pitchFamily="18" charset="0"/>
                <a:cs typeface="Times New Roman" panose="02020603050405020304" pitchFamily="18" charset="0"/>
              </a:rPr>
              <a:t>Tanzania </a:t>
            </a:r>
            <a:r>
              <a:rPr lang="en-US" sz="2000" b="1" dirty="0">
                <a:latin typeface="Times New Roman" panose="02020603050405020304" pitchFamily="18" charset="0"/>
                <a:cs typeface="Times New Roman" panose="02020603050405020304" pitchFamily="18" charset="0"/>
              </a:rPr>
              <a:t>continue</a:t>
            </a:r>
            <a:r>
              <a:rPr lang="en-US" sz="2000" b="1" dirty="0" smtClean="0">
                <a:latin typeface="Times New Roman" panose="02020603050405020304" pitchFamily="18" charset="0"/>
                <a:cs typeface="Times New Roman" panose="02020603050405020304" pitchFamily="18" charset="0"/>
              </a:rPr>
              <a:t>….</a:t>
            </a:r>
          </a:p>
          <a:p>
            <a:pPr algn="just">
              <a:lnSpc>
                <a:spcPct val="150000"/>
              </a:lnSpc>
            </a:pPr>
            <a:endParaRPr lang="en-US" sz="1100" dirty="0" smtClean="0">
              <a:latin typeface="Times New Roman" panose="02020603050405020304" pitchFamily="18" charset="0"/>
              <a:cs typeface="Times New Roman" panose="02020603050405020304" pitchFamily="18" charset="0"/>
            </a:endParaRPr>
          </a:p>
          <a:p>
            <a:pPr algn="just">
              <a:lnSpc>
                <a:spcPct val="150000"/>
              </a:lnSpc>
            </a:pPr>
            <a:r>
              <a:rPr lang="en-US" sz="2000" dirty="0" smtClean="0">
                <a:latin typeface="Times New Roman" panose="02020603050405020304" pitchFamily="18" charset="0"/>
                <a:cs typeface="Times New Roman" panose="02020603050405020304" pitchFamily="18" charset="0"/>
              </a:rPr>
              <a:t>Its </a:t>
            </a:r>
            <a:r>
              <a:rPr lang="en-US" sz="2000" dirty="0">
                <a:latin typeface="Times New Roman" panose="02020603050405020304" pitchFamily="18" charset="0"/>
                <a:cs typeface="Times New Roman" panose="02020603050405020304" pitchFamily="18" charset="0"/>
              </a:rPr>
              <a:t>Kiswahili sister paper </a:t>
            </a:r>
            <a:r>
              <a:rPr lang="en-US" sz="2000" dirty="0" err="1">
                <a:latin typeface="Times New Roman" panose="02020603050405020304" pitchFamily="18" charset="0"/>
                <a:cs typeface="Times New Roman" panose="02020603050405020304" pitchFamily="18" charset="0"/>
              </a:rPr>
              <a:t>Habari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wa</a:t>
            </a:r>
            <a:r>
              <a:rPr lang="en-US" sz="2000" dirty="0">
                <a:latin typeface="Times New Roman" panose="02020603050405020304" pitchFamily="18" charset="0"/>
                <a:cs typeface="Times New Roman" panose="02020603050405020304" pitchFamily="18" charset="0"/>
              </a:rPr>
              <a:t> established in 2007. It is in tabloids form, unlike the Daily News which together with the Sunday new are all </a:t>
            </a:r>
            <a:r>
              <a:rPr lang="en-US" sz="2000" dirty="0" smtClean="0">
                <a:latin typeface="Times New Roman" panose="02020603050405020304" pitchFamily="18" charset="0"/>
                <a:cs typeface="Times New Roman" panose="02020603050405020304" pitchFamily="18" charset="0"/>
              </a:rPr>
              <a:t>broadsheets.</a:t>
            </a:r>
            <a:r>
              <a:rPr lang="en-US" sz="2000" b="1"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On </a:t>
            </a:r>
            <a:r>
              <a:rPr lang="en-US" sz="2000" dirty="0" smtClean="0">
                <a:latin typeface="Times New Roman" panose="02020603050405020304" pitchFamily="18" charset="0"/>
                <a:cs typeface="Times New Roman" panose="02020603050405020304" pitchFamily="18" charset="0"/>
              </a:rPr>
              <a:t>30 December 2011,  daily news announced its intention to launch a newly designed website in a move that was aimed to extend its readership and keep abreast with latest developments in Information And Communication Technology (ICT</a:t>
            </a:r>
            <a:r>
              <a:rPr lang="en-US" sz="2000" dirty="0" smtClean="0">
                <a:latin typeface="Times New Roman" panose="02020603050405020304" pitchFamily="18" charset="0"/>
                <a:cs typeface="Times New Roman" panose="02020603050405020304" pitchFamily="18" charset="0"/>
              </a:rPr>
              <a:t>).</a:t>
            </a:r>
            <a:r>
              <a:rPr lang="en-US" sz="2000" dirty="0" err="1" smtClean="0">
                <a:latin typeface="Times New Roman" panose="02020603050405020304" pitchFamily="18" charset="0"/>
                <a:cs typeface="Times New Roman" panose="02020603050405020304" pitchFamily="18" charset="0"/>
              </a:rPr>
              <a:t>Additionaly</a:t>
            </a:r>
            <a:r>
              <a:rPr lang="en-US" sz="20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newspapers including </a:t>
            </a:r>
            <a:r>
              <a:rPr lang="en-US" sz="2000" dirty="0" err="1" smtClean="0">
                <a:latin typeface="Times New Roman" panose="02020603050405020304" pitchFamily="18" charset="0"/>
                <a:cs typeface="Times New Roman" panose="02020603050405020304" pitchFamily="18" charset="0"/>
              </a:rPr>
              <a:t>Mwananchi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Nipashe</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mwanahabari</a:t>
            </a:r>
            <a:r>
              <a:rPr lang="en-US" sz="2000" dirty="0" smtClean="0">
                <a:latin typeface="Times New Roman" panose="02020603050405020304" pitchFamily="18" charset="0"/>
                <a:cs typeface="Times New Roman" panose="02020603050405020304" pitchFamily="18" charset="0"/>
              </a:rPr>
              <a:t>, The African, The Guardian, </a:t>
            </a:r>
            <a:r>
              <a:rPr lang="en-US" sz="2000" dirty="0" err="1" smtClean="0">
                <a:latin typeface="Times New Roman" panose="02020603050405020304" pitchFamily="18" charset="0"/>
                <a:cs typeface="Times New Roman" panose="02020603050405020304" pitchFamily="18" charset="0"/>
              </a:rPr>
              <a:t>Majira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Mawio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Jambo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leo</a:t>
            </a:r>
            <a:r>
              <a:rPr lang="en-US" sz="2000" dirty="0" smtClean="0">
                <a:latin typeface="Times New Roman" panose="02020603050405020304" pitchFamily="18" charset="0"/>
                <a:cs typeface="Times New Roman" panose="02020603050405020304" pitchFamily="18" charset="0"/>
              </a:rPr>
              <a:t>, Tanzania </a:t>
            </a:r>
            <a:r>
              <a:rPr lang="en-US" sz="2000" dirty="0" err="1" smtClean="0">
                <a:latin typeface="Times New Roman" panose="02020603050405020304" pitchFamily="18" charset="0"/>
                <a:cs typeface="Times New Roman" panose="02020603050405020304" pitchFamily="18" charset="0"/>
              </a:rPr>
              <a:t>Daima</a:t>
            </a:r>
            <a:r>
              <a:rPr lang="en-US" sz="2000" dirty="0" smtClean="0">
                <a:latin typeface="Times New Roman" panose="02020603050405020304" pitchFamily="18" charset="0"/>
                <a:cs typeface="Times New Roman" panose="02020603050405020304" pitchFamily="18" charset="0"/>
              </a:rPr>
              <a:t> just to mention a few were established.</a:t>
            </a:r>
          </a:p>
          <a:p>
            <a:pPr algn="just"/>
            <a:endParaRPr lang="en-US" sz="2000" dirty="0">
              <a:latin typeface="Times New Roman" panose="02020603050405020304" pitchFamily="18" charset="0"/>
              <a:cs typeface="Times New Roman" panose="02020603050405020304" pitchFamily="18" charset="0"/>
            </a:endParaRPr>
          </a:p>
          <a:p>
            <a:pPr algn="just"/>
            <a:endParaRPr lang="en-US" sz="2000" dirty="0" smtClean="0">
              <a:latin typeface="Times New Roman" panose="02020603050405020304" pitchFamily="18" charset="0"/>
              <a:cs typeface="Times New Roman" panose="02020603050405020304" pitchFamily="18" charset="0"/>
            </a:endParaRPr>
          </a:p>
          <a:p>
            <a:pPr algn="just"/>
            <a:endParaRPr lang="en-US" sz="2000" b="1" dirty="0" smtClean="0">
              <a:latin typeface="Times New Roman" panose="02020603050405020304" pitchFamily="18" charset="0"/>
              <a:cs typeface="Times New Roman" panose="02020603050405020304" pitchFamily="18" charset="0"/>
            </a:endParaRPr>
          </a:p>
          <a:p>
            <a:pPr algn="just"/>
            <a:endParaRPr lang="en-US" sz="2000" b="1" dirty="0">
              <a:latin typeface="Times New Roman" panose="02020603050405020304" pitchFamily="18" charset="0"/>
              <a:cs typeface="Times New Roman" panose="02020603050405020304" pitchFamily="18" charset="0"/>
            </a:endParaRPr>
          </a:p>
          <a:p>
            <a:pPr algn="just"/>
            <a:r>
              <a:rPr lang="en-US" sz="2000" b="1" dirty="0" smtClean="0">
                <a:latin typeface="Times New Roman" panose="02020603050405020304" pitchFamily="18" charset="0"/>
                <a:cs typeface="Times New Roman" panose="02020603050405020304" pitchFamily="18" charset="0"/>
              </a:rPr>
              <a:t>Thanks……………….</a:t>
            </a:r>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00110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165" y="742618"/>
            <a:ext cx="10373711" cy="5286062"/>
          </a:xfrm>
          <a:prstGeom prst="rect">
            <a:avLst/>
          </a:prstGeom>
          <a:noFill/>
        </p:spPr>
        <p:txBody>
          <a:bodyPr wrap="square" rtlCol="0">
            <a:spAutoFit/>
          </a:bodyPr>
          <a:lstStyle/>
          <a:p>
            <a:r>
              <a:rPr lang="en-US" b="1" dirty="0" smtClean="0">
                <a:latin typeface="Times New Roman" panose="02020603050405020304" pitchFamily="18" charset="0"/>
                <a:cs typeface="Times New Roman" panose="02020603050405020304" pitchFamily="18" charset="0"/>
              </a:rPr>
              <a:t>MOBILAZATION ROLE OF JOURNALISM </a:t>
            </a:r>
          </a:p>
          <a:p>
            <a:endParaRPr lang="en-US" dirty="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Concept of mobilization role</a:t>
            </a:r>
          </a:p>
          <a:p>
            <a:pPr algn="just"/>
            <a:endParaRPr lang="en-US" dirty="0">
              <a:latin typeface="Times New Roman" panose="02020603050405020304" pitchFamily="18" charset="0"/>
              <a:cs typeface="Times New Roman" panose="02020603050405020304" pitchFamily="18" charset="0"/>
            </a:endParaRPr>
          </a:p>
          <a:p>
            <a:pPr marL="342900" indent="-342900" algn="just">
              <a:lnSpc>
                <a:spcPct val="150000"/>
              </a:lnSpc>
              <a:buFont typeface="+mj-lt"/>
              <a:buAutoNum type="arabicPeriod"/>
            </a:pPr>
            <a:r>
              <a:rPr lang="en-US" dirty="0" smtClean="0">
                <a:latin typeface="Times New Roman" panose="02020603050405020304" pitchFamily="18" charset="0"/>
                <a:cs typeface="Times New Roman" panose="02020603050405020304" pitchFamily="18" charset="0"/>
              </a:rPr>
              <a:t>According </a:t>
            </a:r>
            <a:r>
              <a:rPr lang="en-US" dirty="0">
                <a:latin typeface="Times New Roman" panose="02020603050405020304" pitchFamily="18" charset="0"/>
                <a:cs typeface="Times New Roman" panose="02020603050405020304" pitchFamily="18" charset="0"/>
              </a:rPr>
              <a:t>to </a:t>
            </a:r>
            <a:r>
              <a:rPr lang="en-US" dirty="0" err="1">
                <a:latin typeface="Times New Roman" panose="02020603050405020304" pitchFamily="18" charset="0"/>
                <a:cs typeface="Times New Roman" panose="02020603050405020304" pitchFamily="18" charset="0"/>
              </a:rPr>
              <a:t>Ucheanya</a:t>
            </a:r>
            <a:r>
              <a:rPr lang="en-US" dirty="0">
                <a:latin typeface="Times New Roman" panose="02020603050405020304" pitchFamily="18" charset="0"/>
                <a:cs typeface="Times New Roman" panose="02020603050405020304" pitchFamily="18" charset="0"/>
              </a:rPr>
              <a:t> (2003), mobilization increases people's participation in any social change issue. It has also been described as an effort aimed at mustering a national support for a successful program (</a:t>
            </a:r>
            <a:r>
              <a:rPr lang="en-US" dirty="0" err="1">
                <a:latin typeface="Times New Roman" panose="02020603050405020304" pitchFamily="18" charset="0"/>
                <a:cs typeface="Times New Roman" panose="02020603050405020304" pitchFamily="18" charset="0"/>
              </a:rPr>
              <a:t>Nyiranda</a:t>
            </a:r>
            <a:r>
              <a:rPr lang="en-US" dirty="0">
                <a:latin typeface="Times New Roman" panose="02020603050405020304" pitchFamily="18" charset="0"/>
                <a:cs typeface="Times New Roman" panose="02020603050405020304" pitchFamily="18" charset="0"/>
              </a:rPr>
              <a:t>, 1995, cited in </a:t>
            </a:r>
            <a:r>
              <a:rPr lang="en-US" dirty="0" err="1">
                <a:latin typeface="Times New Roman" panose="02020603050405020304" pitchFamily="18" charset="0"/>
                <a:cs typeface="Times New Roman" panose="02020603050405020304" pitchFamily="18" charset="0"/>
              </a:rPr>
              <a:t>Ucheanya</a:t>
            </a:r>
            <a:r>
              <a:rPr lang="en-US" dirty="0">
                <a:latin typeface="Times New Roman" panose="02020603050405020304" pitchFamily="18" charset="0"/>
                <a:cs typeface="Times New Roman" panose="02020603050405020304" pitchFamily="18" charset="0"/>
              </a:rPr>
              <a:t>, 2003</a:t>
            </a:r>
            <a:r>
              <a:rPr lang="en-US" dirty="0" smtClean="0">
                <a:latin typeface="Times New Roman" panose="02020603050405020304" pitchFamily="18" charset="0"/>
                <a:cs typeface="Times New Roman" panose="02020603050405020304" pitchFamily="18" charset="0"/>
              </a:rPr>
              <a:t>).</a:t>
            </a:r>
          </a:p>
          <a:p>
            <a:pPr marL="228600" indent="-228600">
              <a:lnSpc>
                <a:spcPct val="150000"/>
              </a:lnSpc>
              <a:buFont typeface="+mj-lt"/>
              <a:buAutoNum type="arabicPeriod"/>
            </a:pPr>
            <a:endParaRPr lang="en-US" sz="900" dirty="0" smtClean="0">
              <a:latin typeface="Times New Roman" panose="02020603050405020304" pitchFamily="18" charset="0"/>
              <a:cs typeface="Times New Roman" panose="02020603050405020304" pitchFamily="18" charset="0"/>
            </a:endParaRPr>
          </a:p>
          <a:p>
            <a:pPr marL="342900" indent="-342900" algn="just">
              <a:lnSpc>
                <a:spcPct val="150000"/>
              </a:lnSpc>
              <a:buFont typeface="+mj-lt"/>
              <a:buAutoNum type="arabicPeriod"/>
            </a:pPr>
            <a:r>
              <a:rPr lang="en-US" dirty="0" smtClean="0">
                <a:latin typeface="Times New Roman" panose="02020603050405020304" pitchFamily="18" charset="0"/>
                <a:cs typeface="Times New Roman" panose="02020603050405020304" pitchFamily="18" charset="0"/>
              </a:rPr>
              <a:t>Mobilizing </a:t>
            </a:r>
            <a:r>
              <a:rPr lang="en-US" dirty="0">
                <a:latin typeface="Times New Roman" panose="02020603050405020304" pitchFamily="18" charset="0"/>
                <a:cs typeface="Times New Roman" panose="02020603050405020304" pitchFamily="18" charset="0"/>
              </a:rPr>
              <a:t>people here refers to efforts made (through the mass media) to encourage or facilitate participation of the masses </a:t>
            </a: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developing their community. The mass media are </a:t>
            </a:r>
            <a:r>
              <a:rPr lang="en-US" dirty="0" smtClean="0">
                <a:latin typeface="Times New Roman" panose="02020603050405020304" pitchFamily="18" charset="0"/>
                <a:cs typeface="Times New Roman" panose="02020603050405020304" pitchFamily="18" charset="0"/>
              </a:rPr>
              <a:t>essential </a:t>
            </a:r>
            <a:r>
              <a:rPr lang="en-US" dirty="0">
                <a:latin typeface="Times New Roman" panose="02020603050405020304" pitchFamily="18" charset="0"/>
                <a:cs typeface="Times New Roman" panose="02020603050405020304" pitchFamily="18" charset="0"/>
              </a:rPr>
              <a:t>to the </a:t>
            </a:r>
            <a:r>
              <a:rPr lang="en-US" dirty="0" smtClean="0">
                <a:latin typeface="Times New Roman" panose="02020603050405020304" pitchFamily="18" charset="0"/>
                <a:cs typeface="Times New Roman" panose="02020603050405020304" pitchFamily="18" charset="0"/>
              </a:rPr>
              <a:t>achievement of such task.</a:t>
            </a:r>
          </a:p>
          <a:p>
            <a:pPr marL="228600" indent="-228600">
              <a:lnSpc>
                <a:spcPct val="150000"/>
              </a:lnSpc>
              <a:buFont typeface="+mj-lt"/>
              <a:buAutoNum type="arabicPeriod"/>
            </a:pPr>
            <a:endParaRPr lang="en-US" sz="600" dirty="0" smtClean="0">
              <a:latin typeface="Times New Roman" panose="02020603050405020304" pitchFamily="18" charset="0"/>
              <a:cs typeface="Times New Roman" panose="02020603050405020304" pitchFamily="18" charset="0"/>
            </a:endParaRPr>
          </a:p>
          <a:p>
            <a:pPr marL="342900" indent="-342900" algn="just">
              <a:lnSpc>
                <a:spcPct val="150000"/>
              </a:lnSpc>
              <a:buFont typeface="+mj-lt"/>
              <a:buAutoNum type="arabicPeriod"/>
            </a:pPr>
            <a:r>
              <a:rPr lang="en-US" dirty="0">
                <a:latin typeface="Times New Roman" panose="02020603050405020304" pitchFamily="18" charset="0"/>
                <a:cs typeface="Times New Roman" panose="02020603050405020304" pitchFamily="18" charset="0"/>
              </a:rPr>
              <a:t>In the same vein, </a:t>
            </a:r>
            <a:r>
              <a:rPr lang="en-US" dirty="0" err="1">
                <a:latin typeface="Times New Roman" panose="02020603050405020304" pitchFamily="18" charset="0"/>
                <a:cs typeface="Times New Roman" panose="02020603050405020304" pitchFamily="18" charset="0"/>
              </a:rPr>
              <a:t>Urnechukwu</a:t>
            </a:r>
            <a:r>
              <a:rPr lang="en-US" dirty="0">
                <a:latin typeface="Times New Roman" panose="02020603050405020304" pitchFamily="18" charset="0"/>
                <a:cs typeface="Times New Roman" panose="02020603050405020304" pitchFamily="18" charset="0"/>
              </a:rPr>
              <a:t> (2004) defines mobilization as "all efforts and means legitimately employed </a:t>
            </a: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encourage, ginger and get the people ready to take actions aimed at achieving the goals and aspirations of </a:t>
            </a:r>
            <a:r>
              <a:rPr lang="en-US" dirty="0" err="1">
                <a:latin typeface="Times New Roman" panose="02020603050405020304" pitchFamily="18" charset="0"/>
                <a:cs typeface="Times New Roman" panose="02020603050405020304" pitchFamily="18" charset="0"/>
              </a:rPr>
              <a:t>societv</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645186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57923" y="429666"/>
            <a:ext cx="9343698" cy="6428334"/>
          </a:xfrm>
        </p:spPr>
        <p:txBody>
          <a:bodyPr>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Approaches of media in the mobilization of society</a:t>
            </a:r>
          </a:p>
          <a:p>
            <a:pPr algn="just">
              <a:lnSpc>
                <a:spcPct val="150000"/>
              </a:lnSpc>
            </a:pPr>
            <a:r>
              <a:rPr lang="en-US" sz="2000" dirty="0" smtClean="0">
                <a:latin typeface="Times New Roman" panose="02020603050405020304" pitchFamily="18" charset="0"/>
                <a:cs typeface="Times New Roman" panose="02020603050405020304" pitchFamily="18" charset="0"/>
              </a:rPr>
              <a:t>The approach </a:t>
            </a:r>
            <a:r>
              <a:rPr lang="en-US" sz="2000" dirty="0">
                <a:latin typeface="Times New Roman" panose="02020603050405020304" pitchFamily="18" charset="0"/>
                <a:cs typeface="Times New Roman" panose="02020603050405020304" pitchFamily="18" charset="0"/>
              </a:rPr>
              <a:t>of the mass media in this aspect could be deduced from their general functions in the </a:t>
            </a:r>
            <a:r>
              <a:rPr lang="en-US" sz="2000" dirty="0" smtClean="0">
                <a:latin typeface="Times New Roman" panose="02020603050405020304" pitchFamily="18" charset="0"/>
                <a:cs typeface="Times New Roman" panose="02020603050405020304" pitchFamily="18" charset="0"/>
              </a:rPr>
              <a:t>society</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As information </a:t>
            </a:r>
            <a:r>
              <a:rPr lang="en-US" sz="2000" b="1" dirty="0" smtClean="0">
                <a:latin typeface="Times New Roman" panose="02020603050405020304" pitchFamily="18" charset="0"/>
                <a:cs typeface="Times New Roman" panose="02020603050405020304" pitchFamily="18" charset="0"/>
              </a:rPr>
              <a:t>agents. </a:t>
            </a:r>
            <a:r>
              <a:rPr lang="en-US" sz="2000" dirty="0">
                <a:latin typeface="Times New Roman" panose="02020603050405020304" pitchFamily="18" charset="0"/>
                <a:cs typeface="Times New Roman" panose="02020603050405020304" pitchFamily="18" charset="0"/>
              </a:rPr>
              <a:t>T</a:t>
            </a:r>
            <a:r>
              <a:rPr lang="en-US" sz="2000" dirty="0" smtClean="0">
                <a:latin typeface="Times New Roman" panose="02020603050405020304" pitchFamily="18" charset="0"/>
                <a:cs typeface="Times New Roman" panose="02020603050405020304" pitchFamily="18" charset="0"/>
              </a:rPr>
              <a:t>he </a:t>
            </a:r>
            <a:r>
              <a:rPr lang="en-US" sz="2000" dirty="0">
                <a:latin typeface="Times New Roman" panose="02020603050405020304" pitchFamily="18" charset="0"/>
                <a:cs typeface="Times New Roman" panose="02020603050405020304" pitchFamily="18" charset="0"/>
              </a:rPr>
              <a:t>mass media should keep the people informed about development projects, </a:t>
            </a:r>
            <a:r>
              <a:rPr lang="en-US" sz="2000" dirty="0" err="1">
                <a:latin typeface="Times New Roman" panose="02020603050405020304" pitchFamily="18" charset="0"/>
                <a:cs typeface="Times New Roman" panose="02020603050405020304" pitchFamily="18" charset="0"/>
              </a:rPr>
              <a:t>programmes</a:t>
            </a:r>
            <a:r>
              <a:rPr lang="en-US" sz="2000" dirty="0">
                <a:latin typeface="Times New Roman" panose="02020603050405020304" pitchFamily="18" charset="0"/>
                <a:cs typeface="Times New Roman" panose="02020603050405020304" pitchFamily="18" charset="0"/>
              </a:rPr>
              <a:t> or issues that are either on-going or that need attention in their communities</a:t>
            </a:r>
            <a:r>
              <a:rPr lang="en-US" sz="2000" dirty="0" smtClean="0">
                <a:latin typeface="Times New Roman" panose="02020603050405020304" pitchFamily="18" charset="0"/>
                <a:cs typeface="Times New Roman" panose="02020603050405020304" pitchFamily="18" charset="0"/>
              </a:rPr>
              <a:t>.</a:t>
            </a:r>
          </a:p>
          <a:p>
            <a:pPr marL="342900" indent="-342900" algn="just">
              <a:lnSpc>
                <a:spcPct val="150000"/>
              </a:lnSpc>
              <a:buFont typeface="Arial" panose="020B0604020202020204" pitchFamily="34" charset="0"/>
              <a:buChar char="•"/>
            </a:pPr>
            <a:r>
              <a:rPr lang="en-US" sz="2000" b="1" dirty="0" smtClean="0">
                <a:latin typeface="Times New Roman" panose="02020603050405020304" pitchFamily="18" charset="0"/>
                <a:cs typeface="Times New Roman" panose="02020603050405020304" pitchFamily="18" charset="0"/>
              </a:rPr>
              <a:t>Development </a:t>
            </a:r>
            <a:r>
              <a:rPr lang="en-US" sz="2000" b="1" dirty="0">
                <a:latin typeface="Times New Roman" panose="02020603050405020304" pitchFamily="18" charset="0"/>
                <a:cs typeface="Times New Roman" panose="02020603050405020304" pitchFamily="18" charset="0"/>
              </a:rPr>
              <a:t>communication objective of the press</a:t>
            </a:r>
            <a:r>
              <a:rPr lang="en-US" sz="2000" dirty="0">
                <a:latin typeface="Times New Roman" panose="02020603050405020304" pitchFamily="18" charset="0"/>
                <a:cs typeface="Times New Roman" panose="02020603050405020304" pitchFamily="18" charset="0"/>
              </a:rPr>
              <a:t>. People should be informed about development </a:t>
            </a:r>
            <a:r>
              <a:rPr lang="en-US" sz="2000" dirty="0" err="1">
                <a:latin typeface="Times New Roman" panose="02020603050405020304" pitchFamily="18" charset="0"/>
                <a:cs typeface="Times New Roman" panose="02020603050405020304" pitchFamily="18" charset="0"/>
              </a:rPr>
              <a:t>programmes</a:t>
            </a:r>
            <a:r>
              <a:rPr lang="en-US" sz="2000" dirty="0">
                <a:latin typeface="Times New Roman" panose="02020603050405020304" pitchFamily="18" charset="0"/>
                <a:cs typeface="Times New Roman" panose="02020603050405020304" pitchFamily="18" charset="0"/>
              </a:rPr>
              <a:t>, whether initiated by government or other change agents, that affect their community and the society at large. Adequate information </a:t>
            </a:r>
            <a:r>
              <a:rPr lang="en-US" sz="2000" dirty="0" smtClean="0">
                <a:latin typeface="Times New Roman" panose="02020603050405020304" pitchFamily="18" charset="0"/>
                <a:cs typeface="Times New Roman" panose="02020603050405020304" pitchFamily="18" charset="0"/>
              </a:rPr>
              <a:t>will </a:t>
            </a:r>
            <a:r>
              <a:rPr lang="en-US" sz="2000" dirty="0">
                <a:latin typeface="Times New Roman" panose="02020603050405020304" pitchFamily="18" charset="0"/>
                <a:cs typeface="Times New Roman" panose="02020603050405020304" pitchFamily="18" charset="0"/>
              </a:rPr>
              <a:t>make people aware of how to contribute their own quota to development In any area health, politics, environment, social sphere, among others. </a:t>
            </a:r>
            <a:endParaRPr lang="en-US" sz="2000" dirty="0" smtClean="0">
              <a:latin typeface="Times New Roman" panose="02020603050405020304" pitchFamily="18" charset="0"/>
              <a:cs typeface="Times New Roman" panose="02020603050405020304" pitchFamily="18" charset="0"/>
            </a:endParaRPr>
          </a:p>
          <a:p>
            <a:pPr algn="just">
              <a:lnSpc>
                <a:spcPct val="170000"/>
              </a:lnSpc>
            </a:pPr>
            <a:endParaRPr lang="en-US" sz="2000" dirty="0"/>
          </a:p>
        </p:txBody>
      </p:sp>
    </p:spTree>
    <p:extLst>
      <p:ext uri="{BB962C8B-B14F-4D97-AF65-F5344CB8AC3E}">
        <p14:creationId xmlns:p14="http://schemas.microsoft.com/office/powerpoint/2010/main" val="23849847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73100" y="647233"/>
            <a:ext cx="9207500" cy="6210767"/>
          </a:xfrm>
        </p:spPr>
        <p:txBody>
          <a:bodyPr>
            <a:normAutofit fontScale="92500"/>
          </a:bodyPr>
          <a:lstStyle/>
          <a:p>
            <a:pPr algn="just">
              <a:lnSpc>
                <a:spcPct val="150000"/>
              </a:lnSpc>
            </a:pPr>
            <a:r>
              <a:rPr lang="en-US" sz="2200" b="1" dirty="0">
                <a:latin typeface="Times New Roman" panose="02020603050405020304" pitchFamily="18" charset="0"/>
                <a:cs typeface="Times New Roman" panose="02020603050405020304" pitchFamily="18" charset="0"/>
              </a:rPr>
              <a:t>Approaches of media in the mobilization of </a:t>
            </a:r>
            <a:r>
              <a:rPr lang="en-US" sz="2200" b="1" dirty="0" smtClean="0">
                <a:latin typeface="Times New Roman" panose="02020603050405020304" pitchFamily="18" charset="0"/>
                <a:cs typeface="Times New Roman" panose="02020603050405020304" pitchFamily="18" charset="0"/>
              </a:rPr>
              <a:t>society</a:t>
            </a:r>
          </a:p>
          <a:p>
            <a:pPr marL="285750" indent="-285750" algn="just">
              <a:lnSpc>
                <a:spcPct val="150000"/>
              </a:lnSpc>
              <a:buFont typeface="Arial" panose="020B0604020202020204" pitchFamily="34" charset="0"/>
              <a:buChar char="•"/>
            </a:pPr>
            <a:r>
              <a:rPr lang="en-US" sz="2200" b="1" dirty="0" smtClean="0">
                <a:latin typeface="Times New Roman" panose="02020603050405020304" pitchFamily="18" charset="0"/>
                <a:cs typeface="Times New Roman" panose="02020603050405020304" pitchFamily="18" charset="0"/>
              </a:rPr>
              <a:t>Information</a:t>
            </a:r>
            <a:r>
              <a:rPr lang="en-US" sz="2200" b="1"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People can make meaningful decisions required for development if they are adequately informed about the activities of government and the events that occur, issues arising from such events, government actions and inaction and even public opinion on issues and events (</a:t>
            </a:r>
            <a:r>
              <a:rPr lang="en-US" sz="2200" dirty="0" err="1">
                <a:latin typeface="Times New Roman" panose="02020603050405020304" pitchFamily="18" charset="0"/>
                <a:cs typeface="Times New Roman" panose="02020603050405020304" pitchFamily="18" charset="0"/>
              </a:rPr>
              <a:t>Keghku</a:t>
            </a:r>
            <a:r>
              <a:rPr lang="en-US" sz="2200" dirty="0">
                <a:latin typeface="Times New Roman" panose="02020603050405020304" pitchFamily="18" charset="0"/>
                <a:cs typeface="Times New Roman" panose="02020603050405020304" pitchFamily="18" charset="0"/>
              </a:rPr>
              <a:t> , 2003</a:t>
            </a:r>
            <a:r>
              <a:rPr lang="en-US" sz="2200" dirty="0" smtClean="0">
                <a:latin typeface="Times New Roman" panose="02020603050405020304" pitchFamily="18" charset="0"/>
                <a:cs typeface="Times New Roman" panose="02020603050405020304" pitchFamily="18" charset="0"/>
              </a:rPr>
              <a:t>).</a:t>
            </a:r>
          </a:p>
          <a:p>
            <a:pPr marL="285750" indent="-285750" algn="just">
              <a:lnSpc>
                <a:spcPct val="150000"/>
              </a:lnSpc>
              <a:buFont typeface="Arial" panose="020B0604020202020204" pitchFamily="34" charset="0"/>
              <a:buChar char="•"/>
            </a:pPr>
            <a:r>
              <a:rPr lang="en-US" sz="2200" b="1" dirty="0">
                <a:latin typeface="Times New Roman" panose="02020603050405020304" pitchFamily="18" charset="0"/>
                <a:cs typeface="Times New Roman" panose="02020603050405020304" pitchFamily="18" charset="0"/>
              </a:rPr>
              <a:t>Education. </a:t>
            </a:r>
            <a:r>
              <a:rPr lang="en-US" sz="2200" dirty="0">
                <a:latin typeface="Times New Roman" panose="02020603050405020304" pitchFamily="18" charset="0"/>
                <a:cs typeface="Times New Roman" panose="02020603050405020304" pitchFamily="18" charset="0"/>
              </a:rPr>
              <a:t>The mass media, through good (broadcast) </a:t>
            </a:r>
            <a:r>
              <a:rPr lang="en-US" sz="2200" dirty="0" err="1">
                <a:latin typeface="Times New Roman" panose="02020603050405020304" pitchFamily="18" charset="0"/>
                <a:cs typeface="Times New Roman" panose="02020603050405020304" pitchFamily="18" charset="0"/>
              </a:rPr>
              <a:t>programmes</a:t>
            </a:r>
            <a:r>
              <a:rPr lang="en-US" sz="2200" dirty="0">
                <a:latin typeface="Times New Roman" panose="02020603050405020304" pitchFamily="18" charset="0"/>
                <a:cs typeface="Times New Roman" panose="02020603050405020304" pitchFamily="18" charset="0"/>
              </a:rPr>
              <a:t> and </a:t>
            </a:r>
            <a:r>
              <a:rPr lang="en-US" sz="2200" dirty="0" err="1">
                <a:latin typeface="Times New Roman" panose="02020603050405020304" pitchFamily="18" charset="0"/>
                <a:cs typeface="Times New Roman" panose="02020603050405020304" pitchFamily="18" charset="0"/>
              </a:rPr>
              <a:t>featurized</a:t>
            </a:r>
            <a:r>
              <a:rPr lang="en-US" sz="2200" dirty="0">
                <a:latin typeface="Times New Roman" panose="02020603050405020304" pitchFamily="18" charset="0"/>
                <a:cs typeface="Times New Roman" panose="02020603050405020304" pitchFamily="18" charset="0"/>
              </a:rPr>
              <a:t> development news reports, could educate people on how certain developmental activities would be of benefit to them if executed in their locality. For instance, the polio eradication campaign, which was initially rejected in Kano State, could aptly be referred to as a health development project. The media, especially the broadcast media, used the language of the people of the state (Hausa) to educate the public on the essence of the campaign and the safety of the vaccine.</a:t>
            </a:r>
          </a:p>
          <a:p>
            <a:pPr marL="285750" indent="-28575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endParaRPr lang="en-US" sz="2000" dirty="0"/>
          </a:p>
        </p:txBody>
      </p:sp>
    </p:spTree>
    <p:extLst>
      <p:ext uri="{BB962C8B-B14F-4D97-AF65-F5344CB8AC3E}">
        <p14:creationId xmlns:p14="http://schemas.microsoft.com/office/powerpoint/2010/main" val="1864885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8481" y="638119"/>
            <a:ext cx="9238595" cy="5615536"/>
          </a:xfrm>
        </p:spPr>
        <p:txBody>
          <a:bodyPr>
            <a:normAutofit/>
          </a:bodyPr>
          <a:lstStyle/>
          <a:p>
            <a:pPr algn="just">
              <a:lnSpc>
                <a:spcPct val="170000"/>
              </a:lnSpc>
            </a:pPr>
            <a:r>
              <a:rPr lang="en-US" sz="2000" b="1" dirty="0" smtClean="0">
                <a:latin typeface="Times New Roman" panose="02020603050405020304" pitchFamily="18" charset="0"/>
                <a:cs typeface="Times New Roman" panose="02020603050405020304" pitchFamily="18" charset="0"/>
              </a:rPr>
              <a:t>Approaches of media in the mobilization of society</a:t>
            </a:r>
          </a:p>
          <a:p>
            <a:pPr marL="342900" indent="-342900" algn="just">
              <a:lnSpc>
                <a:spcPct val="17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mass media </a:t>
            </a:r>
            <a:r>
              <a:rPr lang="en-US" sz="2000" b="1" dirty="0">
                <a:latin typeface="Times New Roman" panose="02020603050405020304" pitchFamily="18" charset="0"/>
                <a:cs typeface="Times New Roman" panose="02020603050405020304" pitchFamily="18" charset="0"/>
              </a:rPr>
              <a:t>create awareness</a:t>
            </a:r>
            <a:r>
              <a:rPr lang="en-US" sz="2000" dirty="0">
                <a:latin typeface="Times New Roman" panose="02020603050405020304" pitchFamily="18" charset="0"/>
                <a:cs typeface="Times New Roman" panose="02020603050405020304" pitchFamily="18" charset="0"/>
              </a:rPr>
              <a:t>, interpret issues and awaken the interest of people towards developing their communities. Active, constructive and participatory planning processes involved in originating and executing developmental ideas, when emphasized by the media, spur actions on the part of people in a community</a:t>
            </a:r>
          </a:p>
        </p:txBody>
      </p:sp>
    </p:spTree>
    <p:extLst>
      <p:ext uri="{BB962C8B-B14F-4D97-AF65-F5344CB8AC3E}">
        <p14:creationId xmlns:p14="http://schemas.microsoft.com/office/powerpoint/2010/main" val="1993778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6900" y="213724"/>
            <a:ext cx="9104812" cy="6163226"/>
          </a:xfrm>
          <a:prstGeom prst="rect">
            <a:avLst/>
          </a:prstGeom>
          <a:noFill/>
        </p:spPr>
        <p:txBody>
          <a:bodyPr wrap="square" rtlCol="0">
            <a:spAutoFit/>
          </a:bodyPr>
          <a:lstStyle/>
          <a:p>
            <a:pPr>
              <a:lnSpc>
                <a:spcPct val="150000"/>
              </a:lnSpc>
            </a:pPr>
            <a:r>
              <a:rPr lang="en-US" sz="2000" b="1" dirty="0" smtClean="0">
                <a:latin typeface="Times New Roman" panose="02020603050405020304" pitchFamily="18" charset="0"/>
                <a:cs typeface="Times New Roman" panose="02020603050405020304" pitchFamily="18" charset="0"/>
              </a:rPr>
              <a:t>Components of Journalism </a:t>
            </a:r>
          </a:p>
          <a:p>
            <a:pPr>
              <a:lnSpc>
                <a:spcPct val="150000"/>
              </a:lnSpc>
            </a:pPr>
            <a:r>
              <a:rPr lang="en-US" sz="2000" dirty="0" smtClean="0">
                <a:latin typeface="Times New Roman" panose="02020603050405020304" pitchFamily="18" charset="0"/>
                <a:cs typeface="Times New Roman" panose="02020603050405020304" pitchFamily="18" charset="0"/>
              </a:rPr>
              <a:t>These are the elements of journalism. The first among them is that the purpose of journalism is to provide people with the information they need to be free and self-governing. To fulfill this task: B. </a:t>
            </a:r>
            <a:r>
              <a:rPr lang="en-US" sz="2000" dirty="0" err="1" smtClean="0">
                <a:latin typeface="Times New Roman" panose="02020603050405020304" pitchFamily="18" charset="0"/>
                <a:cs typeface="Times New Roman" panose="02020603050405020304" pitchFamily="18" charset="0"/>
              </a:rPr>
              <a:t>covach</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(2007</a:t>
            </a:r>
            <a:r>
              <a:rPr lang="en-US" sz="2000" dirty="0" smtClean="0">
                <a:latin typeface="Times New Roman" panose="02020603050405020304" pitchFamily="18" charset="0"/>
                <a:cs typeface="Times New Roman" panose="02020603050405020304" pitchFamily="18" charset="0"/>
              </a:rPr>
              <a:t>).</a:t>
            </a:r>
          </a:p>
          <a:p>
            <a:pPr>
              <a:lnSpc>
                <a:spcPct val="150000"/>
              </a:lnSpc>
            </a:pPr>
            <a:endParaRPr lang="en-US" sz="300" dirty="0" smtClean="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Journalism's first obligation is to the truth. </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Its first loyalty is to citizens. </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Its essence is a discipline of verification. </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Its practitioners must maintain an independence from those they cover. </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It must serve as an independent monitor of power.</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It must provide a forum for public criticism and compromise. </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It </a:t>
            </a:r>
            <a:r>
              <a:rPr lang="en-US" sz="2000" dirty="0" smtClean="0">
                <a:latin typeface="Times New Roman" panose="02020603050405020304" pitchFamily="18" charset="0"/>
                <a:cs typeface="Times New Roman" panose="02020603050405020304" pitchFamily="18" charset="0"/>
              </a:rPr>
              <a:t>must keep the news comprehensive and in proportion. </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Its practitioners have an obligation to exercise their personal conscience. </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Citizens, too, have rights and responsibilities when it comes to the news.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9894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4240" y="549622"/>
            <a:ext cx="10006149" cy="4639732"/>
          </a:xfrm>
          <a:prstGeom prst="rect">
            <a:avLst/>
          </a:prstGeom>
          <a:noFill/>
        </p:spPr>
        <p:txBody>
          <a:bodyPr wrap="square" rtlCol="0">
            <a:spAutoFit/>
          </a:bodyPr>
          <a:lstStyle/>
          <a:p>
            <a:pPr>
              <a:lnSpc>
                <a:spcPct val="150000"/>
              </a:lnSpc>
            </a:pPr>
            <a:r>
              <a:rPr lang="en-US" sz="2000" b="1" dirty="0" smtClean="0">
                <a:latin typeface="Times New Roman" panose="02020603050405020304" pitchFamily="18" charset="0"/>
                <a:cs typeface="Times New Roman" panose="02020603050405020304" pitchFamily="18" charset="0"/>
              </a:rPr>
              <a:t>Functions of journalism in the society: (</a:t>
            </a:r>
            <a:r>
              <a:rPr lang="en-US" sz="2000" dirty="0" err="1" smtClean="0">
                <a:latin typeface="Times New Roman" panose="02020603050405020304" pitchFamily="18" charset="0"/>
                <a:cs typeface="Times New Roman" panose="02020603050405020304" pitchFamily="18" charset="0"/>
              </a:rPr>
              <a:t>Munir</a:t>
            </a:r>
            <a:r>
              <a:rPr lang="en-US" sz="2000" dirty="0" smtClean="0">
                <a:latin typeface="Times New Roman" panose="02020603050405020304" pitchFamily="18" charset="0"/>
                <a:cs typeface="Times New Roman" panose="02020603050405020304" pitchFamily="18" charset="0"/>
              </a:rPr>
              <a:t>. S 2017)</a:t>
            </a:r>
          </a:p>
          <a:p>
            <a:pPr>
              <a:lnSpc>
                <a:spcPct val="150000"/>
              </a:lnSpc>
            </a:pPr>
            <a:endParaRPr lang="en-US" sz="400" b="1" dirty="0" smtClean="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Inform</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Pursued </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Educate</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Interpret</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Mold opinion</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Enable decision</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making Agent of change and </a:t>
            </a:r>
          </a:p>
          <a:p>
            <a:pPr marL="342900" indent="-34290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Entertain</a:t>
            </a:r>
          </a:p>
          <a:p>
            <a:endParaRPr lang="en-US" sz="900" b="1" dirty="0"/>
          </a:p>
        </p:txBody>
      </p:sp>
    </p:spTree>
    <p:extLst>
      <p:ext uri="{BB962C8B-B14F-4D97-AF65-F5344CB8AC3E}">
        <p14:creationId xmlns:p14="http://schemas.microsoft.com/office/powerpoint/2010/main" val="41757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563002"/>
            <a:ext cx="9273988" cy="5770563"/>
          </a:xfrm>
        </p:spPr>
        <p:txBody>
          <a:bodyPr>
            <a:normAutofit/>
          </a:bodyPr>
          <a:lstStyle/>
          <a:p>
            <a:pPr algn="l">
              <a:lnSpc>
                <a:spcPct val="150000"/>
              </a:lnSpc>
            </a:pPr>
            <a:r>
              <a:rPr lang="en-US" sz="2200" b="1" dirty="0">
                <a:latin typeface="Times New Roman" panose="02020603050405020304" pitchFamily="18" charset="0"/>
                <a:cs typeface="Times New Roman" panose="02020603050405020304" pitchFamily="18" charset="0"/>
              </a:rPr>
              <a:t>What needs to be done while functioning/Writing</a:t>
            </a:r>
            <a:r>
              <a:rPr lang="en-US" sz="2200" b="1" dirty="0" smtClean="0">
                <a:latin typeface="Times New Roman" panose="02020603050405020304" pitchFamily="18" charset="0"/>
                <a:cs typeface="Times New Roman" panose="02020603050405020304" pitchFamily="18" charset="0"/>
              </a:rPr>
              <a:t>:</a:t>
            </a:r>
            <a:endParaRPr lang="en-US" sz="2200" b="1" dirty="0">
              <a:latin typeface="Times New Roman" panose="02020603050405020304" pitchFamily="18" charset="0"/>
              <a:cs typeface="Times New Roman" panose="02020603050405020304" pitchFamily="18" charset="0"/>
            </a:endParaRPr>
          </a:p>
          <a:p>
            <a:pPr marL="342900" indent="-342900" algn="l">
              <a:lnSpc>
                <a:spcPct val="150000"/>
              </a:lnSpc>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Reader Interest</a:t>
            </a:r>
            <a:r>
              <a:rPr lang="en-US"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pPr marL="342900" indent="-342900" algn="l">
              <a:lnSpc>
                <a:spcPct val="150000"/>
              </a:lnSpc>
              <a:buFont typeface="Wingdings" panose="05000000000000000000" pitchFamily="2" charset="2"/>
              <a:buChar char="Ø"/>
            </a:pPr>
            <a:r>
              <a:rPr lang="en-US" sz="2200" dirty="0" smtClean="0">
                <a:latin typeface="Times New Roman" panose="02020603050405020304" pitchFamily="18" charset="0"/>
                <a:cs typeface="Times New Roman" panose="02020603050405020304" pitchFamily="18" charset="0"/>
              </a:rPr>
              <a:t>Accuracy</a:t>
            </a:r>
            <a:endParaRPr lang="en-US" sz="2200" dirty="0">
              <a:latin typeface="Times New Roman" panose="02020603050405020304" pitchFamily="18" charset="0"/>
              <a:cs typeface="Times New Roman" panose="02020603050405020304" pitchFamily="18" charset="0"/>
            </a:endParaRPr>
          </a:p>
          <a:p>
            <a:pPr marL="342900" indent="-342900" algn="l">
              <a:lnSpc>
                <a:spcPct val="150000"/>
              </a:lnSpc>
              <a:buFont typeface="Wingdings" panose="05000000000000000000" pitchFamily="2" charset="2"/>
              <a:buChar char="Ø"/>
            </a:pPr>
            <a:r>
              <a:rPr lang="en-US" sz="2200" dirty="0" smtClean="0">
                <a:latin typeface="Times New Roman" panose="02020603050405020304" pitchFamily="18" charset="0"/>
                <a:cs typeface="Times New Roman" panose="02020603050405020304" pitchFamily="18" charset="0"/>
              </a:rPr>
              <a:t>Objectivity</a:t>
            </a:r>
            <a:endParaRPr lang="en-US" sz="2200" dirty="0">
              <a:latin typeface="Times New Roman" panose="02020603050405020304" pitchFamily="18" charset="0"/>
              <a:cs typeface="Times New Roman" panose="02020603050405020304" pitchFamily="18" charset="0"/>
            </a:endParaRPr>
          </a:p>
          <a:p>
            <a:pPr marL="342900" indent="-342900" algn="l">
              <a:lnSpc>
                <a:spcPct val="150000"/>
              </a:lnSpc>
              <a:buFont typeface="Wingdings" panose="05000000000000000000" pitchFamily="2" charset="2"/>
              <a:buChar char="Ø"/>
            </a:pPr>
            <a:r>
              <a:rPr lang="en-US" sz="2200" dirty="0" smtClean="0">
                <a:latin typeface="Times New Roman" panose="02020603050405020304" pitchFamily="18" charset="0"/>
                <a:cs typeface="Times New Roman" panose="02020603050405020304" pitchFamily="18" charset="0"/>
              </a:rPr>
              <a:t>Credibility </a:t>
            </a:r>
            <a:endParaRPr lang="en-US" sz="2200" dirty="0">
              <a:latin typeface="Times New Roman" panose="02020603050405020304" pitchFamily="18" charset="0"/>
              <a:cs typeface="Times New Roman" panose="02020603050405020304" pitchFamily="18" charset="0"/>
            </a:endParaRPr>
          </a:p>
          <a:p>
            <a:pPr marL="342900" indent="-342900" algn="l">
              <a:lnSpc>
                <a:spcPct val="150000"/>
              </a:lnSpc>
              <a:buFont typeface="Wingdings" panose="05000000000000000000" pitchFamily="2" charset="2"/>
              <a:buChar char="Ø"/>
            </a:pPr>
            <a:r>
              <a:rPr lang="en-US" sz="2200" dirty="0" smtClean="0">
                <a:latin typeface="Times New Roman" panose="02020603050405020304" pitchFamily="18" charset="0"/>
                <a:cs typeface="Times New Roman" panose="02020603050405020304" pitchFamily="18" charset="0"/>
              </a:rPr>
              <a:t>Readability</a:t>
            </a:r>
            <a:endParaRPr lang="en-US" sz="2200" dirty="0">
              <a:latin typeface="Times New Roman" panose="02020603050405020304" pitchFamily="18" charset="0"/>
              <a:cs typeface="Times New Roman" panose="02020603050405020304" pitchFamily="18" charset="0"/>
            </a:endParaRPr>
          </a:p>
          <a:p>
            <a:pPr marL="342900" indent="-342900" algn="l">
              <a:lnSpc>
                <a:spcPct val="150000"/>
              </a:lnSpc>
              <a:buFont typeface="Wingdings" panose="05000000000000000000" pitchFamily="2" charset="2"/>
              <a:buChar char="Ø"/>
            </a:pPr>
            <a:r>
              <a:rPr lang="en-US" sz="2200" dirty="0" smtClean="0">
                <a:latin typeface="Times New Roman" panose="02020603050405020304" pitchFamily="18" charset="0"/>
                <a:cs typeface="Times New Roman" panose="02020603050405020304" pitchFamily="18" charset="0"/>
              </a:rPr>
              <a:t>Significance</a:t>
            </a:r>
            <a:endParaRPr lang="en-US" sz="2200" dirty="0">
              <a:latin typeface="Times New Roman" panose="02020603050405020304" pitchFamily="18" charset="0"/>
              <a:cs typeface="Times New Roman" panose="02020603050405020304" pitchFamily="18" charset="0"/>
            </a:endParaRPr>
          </a:p>
          <a:p>
            <a:pPr marL="342900" indent="-342900" algn="l">
              <a:lnSpc>
                <a:spcPct val="150000"/>
              </a:lnSpc>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Clarity  and</a:t>
            </a:r>
          </a:p>
          <a:p>
            <a:pPr marL="342900" indent="-342900" algn="l">
              <a:lnSpc>
                <a:spcPct val="150000"/>
              </a:lnSpc>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Personality.</a:t>
            </a:r>
          </a:p>
          <a:p>
            <a:endParaRPr lang="en-US" dirty="0"/>
          </a:p>
        </p:txBody>
      </p:sp>
    </p:spTree>
    <p:extLst>
      <p:ext uri="{BB962C8B-B14F-4D97-AF65-F5344CB8AC3E}">
        <p14:creationId xmlns:p14="http://schemas.microsoft.com/office/powerpoint/2010/main" val="1815182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29129" y="485588"/>
            <a:ext cx="9144000" cy="6239436"/>
          </a:xfrm>
        </p:spPr>
        <p:txBody>
          <a:bodyPr>
            <a:normAutofit/>
          </a:bodyPr>
          <a:lstStyle/>
          <a:p>
            <a:pPr algn="l">
              <a:lnSpc>
                <a:spcPct val="150000"/>
              </a:lnSpc>
            </a:pPr>
            <a:r>
              <a:rPr lang="en-US" sz="2000" b="1" dirty="0">
                <a:latin typeface="Times New Roman" panose="02020603050405020304" pitchFamily="18" charset="0"/>
                <a:cs typeface="Times New Roman" panose="02020603050405020304" pitchFamily="18" charset="0"/>
              </a:rPr>
              <a:t>Functioning/writings cause the reader to</a:t>
            </a:r>
            <a:r>
              <a:rPr lang="en-US" sz="2000" b="1" dirty="0" smtClean="0">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cs typeface="Times New Roman" panose="02020603050405020304" pitchFamily="18" charset="0"/>
            </a:endParaRPr>
          </a:p>
          <a:p>
            <a:pPr marL="342900" indent="-342900"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Stop </a:t>
            </a:r>
          </a:p>
          <a:p>
            <a:pPr marL="342900" indent="-342900"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Be interested</a:t>
            </a:r>
          </a:p>
          <a:p>
            <a:pPr marL="342900" indent="-342900"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Think </a:t>
            </a:r>
          </a:p>
          <a:p>
            <a:pPr marL="342900" indent="-342900"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Learn </a:t>
            </a:r>
          </a:p>
          <a:p>
            <a:pPr marL="342900" indent="-342900"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Understand </a:t>
            </a:r>
          </a:p>
          <a:p>
            <a:pPr marL="342900" indent="-342900"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Enjoy </a:t>
            </a:r>
          </a:p>
          <a:p>
            <a:pPr marL="342900" indent="-342900"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Remember </a:t>
            </a:r>
          </a:p>
          <a:p>
            <a:pPr marL="342900" indent="-342900"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Discuss</a:t>
            </a:r>
          </a:p>
          <a:p>
            <a:pPr marL="342900" indent="-342900" algn="l">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Change</a:t>
            </a:r>
          </a:p>
          <a:p>
            <a:pPr algn="l"/>
            <a:endParaRPr lang="en-US" dirty="0"/>
          </a:p>
        </p:txBody>
      </p:sp>
    </p:spTree>
    <p:extLst>
      <p:ext uri="{BB962C8B-B14F-4D97-AF65-F5344CB8AC3E}">
        <p14:creationId xmlns:p14="http://schemas.microsoft.com/office/powerpoint/2010/main" val="33328737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9128" y="177800"/>
            <a:ext cx="9183189" cy="7028847"/>
          </a:xfrm>
          <a:prstGeom prst="rect">
            <a:avLst/>
          </a:prstGeom>
          <a:noFill/>
        </p:spPr>
        <p:txBody>
          <a:bodyPr wrap="square" rtlCol="0">
            <a:spAutoFit/>
          </a:bodyPr>
          <a:lstStyle/>
          <a:p>
            <a:r>
              <a:rPr lang="en-US" sz="2000" b="1" dirty="0">
                <a:latin typeface="Times New Roman" panose="02020603050405020304" pitchFamily="18" charset="0"/>
                <a:cs typeface="Times New Roman" panose="02020603050405020304" pitchFamily="18" charset="0"/>
              </a:rPr>
              <a:t>These are the five core principles of journalism </a:t>
            </a:r>
            <a:endParaRPr lang="en-US" sz="2000" b="1" dirty="0" smtClean="0">
              <a:latin typeface="Times New Roman" panose="02020603050405020304" pitchFamily="18" charset="0"/>
              <a:cs typeface="Times New Roman" panose="02020603050405020304" pitchFamily="18" charset="0"/>
            </a:endParaRPr>
          </a:p>
          <a:p>
            <a:pPr>
              <a:lnSpc>
                <a:spcPct val="150000"/>
              </a:lnSpc>
            </a:pPr>
            <a:endParaRPr lang="en-US" sz="1050"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Ø"/>
            </a:pPr>
            <a:r>
              <a:rPr lang="en-US" sz="2000" b="1" dirty="0" smtClean="0">
                <a:latin typeface="Times New Roman" panose="02020603050405020304" pitchFamily="18" charset="0"/>
                <a:cs typeface="Times New Roman" panose="02020603050405020304" pitchFamily="18" charset="0"/>
              </a:rPr>
              <a:t>Truth </a:t>
            </a:r>
            <a:r>
              <a:rPr lang="en-US" sz="2000" b="1" dirty="0">
                <a:latin typeface="Times New Roman" panose="02020603050405020304" pitchFamily="18" charset="0"/>
                <a:cs typeface="Times New Roman" panose="02020603050405020304" pitchFamily="18" charset="0"/>
              </a:rPr>
              <a:t>and Accuracy </a:t>
            </a:r>
            <a:r>
              <a:rPr lang="en-US" sz="2000" b="1"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Journalists cannot always guarantee ‘truth’, but getting the facts right is the cardinal principle of journalism. We should always strive for accuracy, give all the relevant facts we have and ensure that they have been checked. </a:t>
            </a:r>
            <a:endParaRPr lang="en-US" sz="2000" dirty="0" smtClean="0">
              <a:latin typeface="Times New Roman" panose="02020603050405020304" pitchFamily="18" charset="0"/>
              <a:cs typeface="Times New Roman" panose="02020603050405020304" pitchFamily="18" charset="0"/>
            </a:endParaRPr>
          </a:p>
          <a:p>
            <a:pPr marL="228600" indent="-228600" algn="just">
              <a:lnSpc>
                <a:spcPct val="150000"/>
              </a:lnSpc>
              <a:buFont typeface="Wingdings" panose="05000000000000000000" pitchFamily="2" charset="2"/>
              <a:buChar char="Ø"/>
            </a:pPr>
            <a:endParaRPr lang="en-US" sz="600"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Ø"/>
            </a:pPr>
            <a:r>
              <a:rPr lang="en-US" sz="2000" b="1" dirty="0" smtClean="0">
                <a:latin typeface="Times New Roman" panose="02020603050405020304" pitchFamily="18" charset="0"/>
                <a:cs typeface="Times New Roman" panose="02020603050405020304" pitchFamily="18" charset="0"/>
              </a:rPr>
              <a:t>Independence </a:t>
            </a:r>
            <a:r>
              <a:rPr lang="en-US" sz="2000" b="1"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Journalists must be independent voices; we should not act, formally or </a:t>
            </a:r>
            <a:r>
              <a:rPr lang="en-US" sz="2000" dirty="0" smtClean="0">
                <a:latin typeface="Times New Roman" panose="02020603050405020304" pitchFamily="18" charset="0"/>
                <a:cs typeface="Times New Roman" panose="02020603050405020304" pitchFamily="18" charset="0"/>
              </a:rPr>
              <a:t>  informally</a:t>
            </a:r>
            <a:r>
              <a:rPr lang="en-US" sz="2000" dirty="0">
                <a:latin typeface="Times New Roman" panose="02020603050405020304" pitchFamily="18" charset="0"/>
                <a:cs typeface="Times New Roman" panose="02020603050405020304" pitchFamily="18" charset="0"/>
              </a:rPr>
              <a:t>, on behalf of special interests whether political, corporate or cultural. We should declare to our </a:t>
            </a:r>
            <a:r>
              <a:rPr lang="en-US" sz="2000" dirty="0" smtClean="0">
                <a:latin typeface="Times New Roman" panose="02020603050405020304" pitchFamily="18" charset="0"/>
                <a:cs typeface="Times New Roman" panose="02020603050405020304" pitchFamily="18" charset="0"/>
              </a:rPr>
              <a:t>editors</a:t>
            </a:r>
          </a:p>
          <a:p>
            <a:pPr marL="228600" indent="-228600" algn="just">
              <a:lnSpc>
                <a:spcPct val="150000"/>
              </a:lnSpc>
              <a:buFont typeface="Wingdings" panose="05000000000000000000" pitchFamily="2" charset="2"/>
              <a:buChar char="Ø"/>
            </a:pPr>
            <a:endParaRPr lang="en-US" sz="800"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Ø"/>
            </a:pPr>
            <a:r>
              <a:rPr lang="en-US" sz="2000" b="1" dirty="0" smtClean="0">
                <a:latin typeface="Times New Roman" panose="02020603050405020304" pitchFamily="18" charset="0"/>
                <a:cs typeface="Times New Roman" panose="02020603050405020304" pitchFamily="18" charset="0"/>
              </a:rPr>
              <a:t>Fairness </a:t>
            </a:r>
            <a:r>
              <a:rPr lang="en-US" sz="2000" b="1" dirty="0">
                <a:latin typeface="Times New Roman" panose="02020603050405020304" pitchFamily="18" charset="0"/>
                <a:cs typeface="Times New Roman" panose="02020603050405020304" pitchFamily="18" charset="0"/>
              </a:rPr>
              <a:t>and Impartiality </a:t>
            </a:r>
            <a:r>
              <a:rPr lang="en-US" sz="2000" b="1"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Most stories have at least two sides. While there is no obligation to present every side in every piece, stories should be balanced and add context. Objectivity is not always possible, and may not always be desirable (in the face for example of brutality or inhumanity), but impartial reporting builds trust and confidence</a:t>
            </a:r>
            <a:r>
              <a:rPr lang="en-US" sz="2000" dirty="0" smtClean="0">
                <a:latin typeface="Times New Roman" panose="02020603050405020304" pitchFamily="18" charset="0"/>
                <a:cs typeface="Times New Roman" panose="02020603050405020304" pitchFamily="18" charset="0"/>
              </a:rPr>
              <a:t>.</a:t>
            </a:r>
          </a:p>
          <a:p>
            <a:pPr algn="just"/>
            <a:endParaRPr lang="en-US" sz="14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89632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0349" y="849448"/>
            <a:ext cx="9718766" cy="4347344"/>
          </a:xfrm>
          <a:prstGeom prst="rect">
            <a:avLst/>
          </a:prstGeom>
          <a:noFill/>
        </p:spPr>
        <p:txBody>
          <a:bodyPr wrap="square" rtlCol="0">
            <a:spAutoFit/>
          </a:bodyPr>
          <a:lstStyle/>
          <a:p>
            <a:pPr>
              <a:lnSpc>
                <a:spcPct val="150000"/>
              </a:lnSpc>
            </a:pPr>
            <a:r>
              <a:rPr lang="en-US" sz="2000" b="1" dirty="0">
                <a:latin typeface="Times New Roman" panose="02020603050405020304" pitchFamily="18" charset="0"/>
                <a:cs typeface="Times New Roman" panose="02020603050405020304" pitchFamily="18" charset="0"/>
              </a:rPr>
              <a:t>P</a:t>
            </a:r>
            <a:r>
              <a:rPr lang="en-US" sz="2000" b="1" dirty="0" smtClean="0">
                <a:latin typeface="Times New Roman" panose="02020603050405020304" pitchFamily="18" charset="0"/>
                <a:cs typeface="Times New Roman" panose="02020603050405020304" pitchFamily="18" charset="0"/>
              </a:rPr>
              <a:t>rinciples of journalism continues</a:t>
            </a:r>
            <a:r>
              <a:rPr lang="en-US" sz="2000" b="1" dirty="0" smtClean="0">
                <a:latin typeface="Times New Roman" panose="02020603050405020304" pitchFamily="18" charset="0"/>
                <a:cs typeface="Times New Roman" panose="02020603050405020304" pitchFamily="18" charset="0"/>
              </a:rPr>
              <a:t>……….</a:t>
            </a:r>
          </a:p>
          <a:p>
            <a:pPr marL="342900" indent="-342900">
              <a:lnSpc>
                <a:spcPct val="150000"/>
              </a:lnSpc>
              <a:buFont typeface="Wingdings" panose="05000000000000000000" pitchFamily="2" charset="2"/>
              <a:buChar char="Ø"/>
            </a:pPr>
            <a:r>
              <a:rPr lang="en-US" sz="2000" b="1" dirty="0" smtClean="0">
                <a:latin typeface="Times New Roman" panose="02020603050405020304" pitchFamily="18" charset="0"/>
                <a:cs typeface="Times New Roman" panose="02020603050405020304" pitchFamily="18" charset="0"/>
              </a:rPr>
              <a:t>Humanity: </a:t>
            </a:r>
            <a:r>
              <a:rPr lang="en-US" sz="2000" dirty="0" smtClean="0">
                <a:latin typeface="Times New Roman" panose="02020603050405020304" pitchFamily="18" charset="0"/>
                <a:cs typeface="Times New Roman" panose="02020603050405020304" pitchFamily="18" charset="0"/>
              </a:rPr>
              <a:t>Journalists should do no harm. What we publish or broadcast may be hurtful, but we should be aware of the impact of our words and images on the lives of others.</a:t>
            </a:r>
            <a:endParaRPr lang="en-US" sz="2000" dirty="0">
              <a:latin typeface="Times New Roman" panose="02020603050405020304" pitchFamily="18" charset="0"/>
              <a:cs typeface="Times New Roman" panose="02020603050405020304" pitchFamily="18" charset="0"/>
            </a:endParaRPr>
          </a:p>
          <a:p>
            <a:pPr marL="228600" indent="-228600">
              <a:lnSpc>
                <a:spcPct val="150000"/>
              </a:lnSpc>
              <a:buFont typeface="Wingdings" panose="05000000000000000000" pitchFamily="2" charset="2"/>
              <a:buChar char="Ø"/>
            </a:pPr>
            <a:endParaRPr lang="en-US" sz="1100" dirty="0" smtClean="0">
              <a:latin typeface="Times New Roman" panose="02020603050405020304" pitchFamily="18" charset="0"/>
              <a:cs typeface="Times New Roman" panose="02020603050405020304" pitchFamily="18" charset="0"/>
            </a:endParaRPr>
          </a:p>
          <a:p>
            <a:pPr marL="342900" indent="-342900" algn="just">
              <a:lnSpc>
                <a:spcPct val="150000"/>
              </a:lnSpc>
              <a:buFont typeface="Wingdings" panose="05000000000000000000" pitchFamily="2" charset="2"/>
              <a:buChar char="Ø"/>
            </a:pPr>
            <a:r>
              <a:rPr lang="en-US" sz="2000" b="1" dirty="0" smtClean="0">
                <a:latin typeface="Times New Roman" panose="02020603050405020304" pitchFamily="18" charset="0"/>
                <a:cs typeface="Times New Roman" panose="02020603050405020304" pitchFamily="18" charset="0"/>
              </a:rPr>
              <a:t>Accountability</a:t>
            </a:r>
            <a:r>
              <a:rPr lang="en-US" sz="2000" b="1"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 sure sign of professionalism and responsible journalism is the ability to hold ourselves accountable. When we commit errors we must correct them and our expressions of regret must be sincere not cynical. We listen to the concerns of our audience. We may not change what readers write or say but we will always provide remedies when we are unfair.</a:t>
            </a:r>
          </a:p>
          <a:p>
            <a:endParaRPr lang="en-US" sz="2000" dirty="0"/>
          </a:p>
        </p:txBody>
      </p:sp>
    </p:spTree>
    <p:extLst>
      <p:ext uri="{BB962C8B-B14F-4D97-AF65-F5344CB8AC3E}">
        <p14:creationId xmlns:p14="http://schemas.microsoft.com/office/powerpoint/2010/main" val="29472946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8937" y="400189"/>
            <a:ext cx="9209314" cy="8340745"/>
          </a:xfrm>
          <a:prstGeom prst="rect">
            <a:avLst/>
          </a:prstGeom>
          <a:noFill/>
        </p:spPr>
        <p:txBody>
          <a:bodyPr wrap="square" rtlCol="0">
            <a:spAutoFit/>
          </a:bodyPr>
          <a:lstStyle/>
          <a:p>
            <a:r>
              <a:rPr lang="en-US" sz="2000" b="1" dirty="0">
                <a:latin typeface="Times New Roman" panose="02020603050405020304" pitchFamily="18" charset="0"/>
                <a:cs typeface="Times New Roman" panose="02020603050405020304" pitchFamily="18" charset="0"/>
              </a:rPr>
              <a:t>HISTORY OF JOURNALISM </a:t>
            </a:r>
          </a:p>
          <a:p>
            <a:endParaRPr lang="en-US" sz="700" dirty="0" smtClean="0">
              <a:latin typeface="Times New Roman" panose="02020603050405020304" pitchFamily="18" charset="0"/>
              <a:cs typeface="Times New Roman" panose="02020603050405020304" pitchFamily="18" charset="0"/>
            </a:endParaRPr>
          </a:p>
          <a:p>
            <a:pPr algn="just">
              <a:lnSpc>
                <a:spcPct val="150000"/>
              </a:lnSpc>
            </a:pPr>
            <a:r>
              <a:rPr lang="en-US" sz="2000" dirty="0" smtClean="0">
                <a:latin typeface="Times New Roman" panose="02020603050405020304" pitchFamily="18" charset="0"/>
                <a:cs typeface="Times New Roman" panose="02020603050405020304" pitchFamily="18" charset="0"/>
              </a:rPr>
              <a:t>After knowing the concept of journalism at large here now is the short history of journalism in other words we are looking the background, the beginning  of something so cold journalism. </a:t>
            </a:r>
            <a:endParaRPr lang="en-US" sz="2000" dirty="0">
              <a:latin typeface="Times New Roman" panose="02020603050405020304" pitchFamily="18" charset="0"/>
              <a:cs typeface="Times New Roman" panose="02020603050405020304" pitchFamily="18" charset="0"/>
            </a:endParaRPr>
          </a:p>
          <a:p>
            <a:endParaRPr lang="en-US" sz="100" dirty="0" smtClean="0">
              <a:latin typeface="Times New Roman" panose="02020603050405020304" pitchFamily="18" charset="0"/>
              <a:cs typeface="Times New Roman" panose="02020603050405020304" pitchFamily="18" charset="0"/>
            </a:endParaRPr>
          </a:p>
          <a:p>
            <a:r>
              <a:rPr lang="en-US" sz="2000" b="1" dirty="0" smtClean="0">
                <a:latin typeface="Times New Roman" panose="02020603050405020304" pitchFamily="18" charset="0"/>
                <a:cs typeface="Times New Roman" panose="02020603050405020304" pitchFamily="18" charset="0"/>
              </a:rPr>
              <a:t>History of journalism in the </a:t>
            </a:r>
            <a:r>
              <a:rPr lang="en-US" sz="2000" b="1" dirty="0" smtClean="0">
                <a:latin typeface="Times New Roman" panose="02020603050405020304" pitchFamily="18" charset="0"/>
                <a:cs typeface="Times New Roman" panose="02020603050405020304" pitchFamily="18" charset="0"/>
              </a:rPr>
              <a:t>world</a:t>
            </a:r>
          </a:p>
          <a:p>
            <a:endParaRPr lang="en-US" sz="400" b="1" dirty="0" smtClean="0">
              <a:latin typeface="Times New Roman" panose="02020603050405020304" pitchFamily="18" charset="0"/>
              <a:cs typeface="Times New Roman" panose="02020603050405020304" pitchFamily="18" charset="0"/>
            </a:endParaRPr>
          </a:p>
          <a:p>
            <a:pPr algn="just">
              <a:lnSpc>
                <a:spcPct val="150000"/>
              </a:lnSpc>
            </a:pPr>
            <a:r>
              <a:rPr lang="en-US" sz="2000" dirty="0" smtClean="0">
                <a:latin typeface="Times New Roman" panose="02020603050405020304" pitchFamily="18" charset="0"/>
                <a:cs typeface="Times New Roman" panose="02020603050405020304" pitchFamily="18" charset="0"/>
              </a:rPr>
              <a:t>It </a:t>
            </a:r>
            <a:r>
              <a:rPr lang="en-US" sz="2000" dirty="0" smtClean="0">
                <a:latin typeface="Times New Roman" panose="02020603050405020304" pitchFamily="18" charset="0"/>
                <a:cs typeface="Times New Roman" panose="02020603050405020304" pitchFamily="18" charset="0"/>
              </a:rPr>
              <a:t>should be known that before the history of printing press was invented, word of mouth was the primary source of news. News</a:t>
            </a:r>
            <a:r>
              <a:rPr lang="en-US" sz="2000" dirty="0">
                <a:latin typeface="Times New Roman" panose="02020603050405020304" pitchFamily="18" charset="0"/>
                <a:cs typeface="Times New Roman" panose="02020603050405020304" pitchFamily="18" charset="0"/>
              </a:rPr>
              <a:t>paper </a:t>
            </a:r>
            <a:r>
              <a:rPr lang="en-US" sz="2000" dirty="0" smtClean="0">
                <a:latin typeface="Times New Roman" panose="02020603050405020304" pitchFamily="18" charset="0"/>
                <a:cs typeface="Times New Roman" panose="02020603050405020304" pitchFamily="18" charset="0"/>
              </a:rPr>
              <a:t>have always been the primary medium of journalists since 1700, with magazines added in the 18</a:t>
            </a:r>
            <a:r>
              <a:rPr lang="en-US" sz="2000" baseline="30000" dirty="0" smtClean="0">
                <a:latin typeface="Times New Roman" panose="02020603050405020304" pitchFamily="18" charset="0"/>
                <a:cs typeface="Times New Roman" panose="02020603050405020304" pitchFamily="18" charset="0"/>
              </a:rPr>
              <a:t>th</a:t>
            </a:r>
            <a:r>
              <a:rPr lang="en-US" sz="2000" dirty="0" smtClean="0">
                <a:latin typeface="Times New Roman" panose="02020603050405020304" pitchFamily="18" charset="0"/>
                <a:cs typeface="Times New Roman" panose="02020603050405020304" pitchFamily="18" charset="0"/>
              </a:rPr>
              <a:t> century (which is also the 1700s) radio and television in the 20</a:t>
            </a:r>
            <a:r>
              <a:rPr lang="en-US" sz="2000" baseline="30000" dirty="0" smtClean="0">
                <a:latin typeface="Times New Roman" panose="02020603050405020304" pitchFamily="18" charset="0"/>
                <a:cs typeface="Times New Roman" panose="02020603050405020304" pitchFamily="18" charset="0"/>
              </a:rPr>
              <a:t>th</a:t>
            </a:r>
            <a:r>
              <a:rPr lang="en-US" sz="2000" dirty="0" smtClean="0">
                <a:latin typeface="Times New Roman" panose="02020603050405020304" pitchFamily="18" charset="0"/>
                <a:cs typeface="Times New Roman" panose="02020603050405020304" pitchFamily="18" charset="0"/>
              </a:rPr>
              <a:t> century , and the internet emerged in the last quarter of 20</a:t>
            </a:r>
            <a:r>
              <a:rPr lang="en-US" sz="2000" baseline="30000" dirty="0" smtClean="0">
                <a:latin typeface="Times New Roman" panose="02020603050405020304" pitchFamily="18" charset="0"/>
                <a:cs typeface="Times New Roman" panose="02020603050405020304" pitchFamily="18" charset="0"/>
              </a:rPr>
              <a:t>th</a:t>
            </a:r>
            <a:r>
              <a:rPr lang="en-US" sz="2000" dirty="0" smtClean="0">
                <a:latin typeface="Times New Roman" panose="02020603050405020304" pitchFamily="18" charset="0"/>
                <a:cs typeface="Times New Roman" panose="02020603050405020304" pitchFamily="18" charset="0"/>
              </a:rPr>
              <a:t> century</a:t>
            </a:r>
            <a:r>
              <a:rPr lang="en-US" sz="2000" dirty="0" smtClean="0">
                <a:latin typeface="Times New Roman" panose="02020603050405020304" pitchFamily="18" charset="0"/>
                <a:cs typeface="Times New Roman" panose="02020603050405020304" pitchFamily="18" charset="0"/>
              </a:rPr>
              <a:t>.</a:t>
            </a:r>
          </a:p>
          <a:p>
            <a:pPr algn="just">
              <a:lnSpc>
                <a:spcPct val="150000"/>
              </a:lnSpc>
            </a:pPr>
            <a:r>
              <a:rPr lang="en-US" sz="2000" dirty="0" smtClean="0">
                <a:latin typeface="Times New Roman" panose="02020603050405020304" pitchFamily="18" charset="0"/>
                <a:cs typeface="Times New Roman" panose="02020603050405020304" pitchFamily="18" charset="0"/>
              </a:rPr>
              <a:t>To </a:t>
            </a:r>
            <a:r>
              <a:rPr lang="en-US" sz="2000" dirty="0">
                <a:latin typeface="Times New Roman" panose="02020603050405020304" pitchFamily="18" charset="0"/>
                <a:cs typeface="Times New Roman" panose="02020603050405020304" pitchFamily="18" charset="0"/>
              </a:rPr>
              <a:t>trace back the history of newspaper in the world sometimes is complex due to the fact that, it differ from one country to another. </a:t>
            </a:r>
            <a:r>
              <a:rPr lang="en-US" sz="2000" dirty="0" err="1">
                <a:latin typeface="Times New Roman" panose="02020603050405020304" pitchFamily="18" charset="0"/>
                <a:cs typeface="Times New Roman" panose="02020603050405020304" pitchFamily="18" charset="0"/>
              </a:rPr>
              <a:t>Jerilyn</a:t>
            </a:r>
            <a:r>
              <a:rPr lang="en-US" sz="2000" dirty="0">
                <a:latin typeface="Times New Roman" panose="02020603050405020304" pitchFamily="18" charset="0"/>
                <a:cs typeface="Times New Roman" panose="02020603050405020304" pitchFamily="18" charset="0"/>
              </a:rPr>
              <a:t> (1987) argues that, the first newspaper were the handwritten news sheet that circulated widely in Venice as early as 1566. </a:t>
            </a:r>
            <a:endParaRPr lang="en-US" dirty="0">
              <a:latin typeface="Times New Roman" panose="02020603050405020304" pitchFamily="18" charset="0"/>
              <a:cs typeface="Times New Roman" panose="02020603050405020304" pitchFamily="18" charset="0"/>
            </a:endParaRPr>
          </a:p>
          <a:p>
            <a:pPr algn="just">
              <a:lnSpc>
                <a:spcPct val="150000"/>
              </a:lnSpc>
            </a:pPr>
            <a:endParaRPr lang="en-US" sz="500" dirty="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lnSpc>
                <a:spcPct val="150000"/>
              </a:lnSpc>
            </a:pPr>
            <a:endParaRPr lang="en-US" sz="700" dirty="0"/>
          </a:p>
          <a:p>
            <a:pPr algn="just">
              <a:lnSpc>
                <a:spcPct val="150000"/>
              </a:lnSpc>
            </a:pPr>
            <a:endParaRPr lang="en-US" dirty="0"/>
          </a:p>
          <a:p>
            <a:pPr algn="just">
              <a:lnSpc>
                <a:spcPct val="150000"/>
              </a:lnSpc>
            </a:pPr>
            <a:endParaRPr lang="en-US" dirty="0"/>
          </a:p>
          <a:p>
            <a:pPr algn="just"/>
            <a:endParaRPr lang="en-US" dirty="0" smtClean="0"/>
          </a:p>
        </p:txBody>
      </p:sp>
    </p:spTree>
    <p:extLst>
      <p:ext uri="{BB962C8B-B14F-4D97-AF65-F5344CB8AC3E}">
        <p14:creationId xmlns:p14="http://schemas.microsoft.com/office/powerpoint/2010/main" val="33958168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5554" y="863600"/>
            <a:ext cx="9157063" cy="6047809"/>
          </a:xfrm>
          <a:prstGeom prst="rect">
            <a:avLst/>
          </a:prstGeom>
        </p:spPr>
        <p:txBody>
          <a:bodyPr wrap="square">
            <a:sp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History of journalism in the </a:t>
            </a:r>
            <a:r>
              <a:rPr lang="en-US" sz="2000" b="1" dirty="0" smtClean="0">
                <a:latin typeface="Times New Roman" panose="02020603050405020304" pitchFamily="18" charset="0"/>
                <a:cs typeface="Times New Roman" panose="02020603050405020304" pitchFamily="18" charset="0"/>
              </a:rPr>
              <a:t>world continue….</a:t>
            </a:r>
            <a:endParaRPr lang="en-US" sz="2000" b="1" dirty="0">
              <a:latin typeface="Times New Roman" panose="02020603050405020304" pitchFamily="18" charset="0"/>
              <a:cs typeface="Times New Roman" panose="02020603050405020304" pitchFamily="18" charset="0"/>
            </a:endParaRPr>
          </a:p>
          <a:p>
            <a:pPr algn="just">
              <a:lnSpc>
                <a:spcPct val="150000"/>
              </a:lnSpc>
            </a:pPr>
            <a:r>
              <a:rPr lang="en-US" sz="2000" dirty="0">
                <a:latin typeface="Times New Roman" panose="02020603050405020304" pitchFamily="18" charset="0"/>
                <a:cs typeface="Times New Roman" panose="02020603050405020304" pitchFamily="18" charset="0"/>
              </a:rPr>
              <a:t>Johannes Weber (2006)argues that, modern newspapers started to be published in the 17</a:t>
            </a:r>
            <a:r>
              <a:rPr lang="en-US" sz="2000" baseline="30000" dirty="0">
                <a:latin typeface="Times New Roman" panose="02020603050405020304" pitchFamily="18" charset="0"/>
                <a:cs typeface="Times New Roman" panose="02020603050405020304" pitchFamily="18" charset="0"/>
              </a:rPr>
              <a:t>th</a:t>
            </a:r>
            <a:r>
              <a:rPr lang="en-US" sz="2000" dirty="0">
                <a:latin typeface="Times New Roman" panose="02020603050405020304" pitchFamily="18" charset="0"/>
                <a:cs typeface="Times New Roman" panose="02020603050405020304" pitchFamily="18" charset="0"/>
              </a:rPr>
              <a:t>c as a results of printing press technology which was discovered by Johannes Gutenberg (a German) in </a:t>
            </a:r>
            <a:r>
              <a:rPr lang="en-US" sz="2000" dirty="0" smtClean="0">
                <a:latin typeface="Times New Roman" panose="02020603050405020304" pitchFamily="18" charset="0"/>
                <a:cs typeface="Times New Roman" panose="02020603050405020304" pitchFamily="18" charset="0"/>
              </a:rPr>
              <a:t>15</a:t>
            </a:r>
            <a:r>
              <a:rPr lang="en-US" sz="2000" baseline="30000" dirty="0" smtClean="0">
                <a:latin typeface="Times New Roman" panose="02020603050405020304" pitchFamily="18" charset="0"/>
                <a:cs typeface="Times New Roman" panose="02020603050405020304" pitchFamily="18" charset="0"/>
              </a:rPr>
              <a:t>th</a:t>
            </a:r>
            <a:r>
              <a:rPr lang="en-US" sz="2000" dirty="0" smtClean="0">
                <a:latin typeface="Times New Roman" panose="02020603050405020304" pitchFamily="18" charset="0"/>
                <a:cs typeface="Times New Roman" panose="02020603050405020304" pitchFamily="18" charset="0"/>
              </a:rPr>
              <a:t>c. </a:t>
            </a: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first newspaper / newsletter in Rome dates back all the way to 59 BC.  The newspaper was called “The </a:t>
            </a:r>
            <a:r>
              <a:rPr lang="en-US" sz="2000" dirty="0" err="1">
                <a:latin typeface="Times New Roman" panose="02020603050405020304" pitchFamily="18" charset="0"/>
                <a:cs typeface="Times New Roman" panose="02020603050405020304" pitchFamily="18" charset="0"/>
              </a:rPr>
              <a:t>Acta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Diurna</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Acta</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Populi</a:t>
            </a:r>
            <a:r>
              <a:rPr lang="en-US" sz="2000" dirty="0" smtClean="0">
                <a:latin typeface="Times New Roman" panose="02020603050405020304" pitchFamily="18" charset="0"/>
                <a:cs typeface="Times New Roman" panose="02020603050405020304" pitchFamily="18" charset="0"/>
              </a:rPr>
              <a:t>” or “</a:t>
            </a:r>
            <a:r>
              <a:rPr lang="en-US" sz="2000" dirty="0" err="1" smtClean="0">
                <a:latin typeface="Times New Roman" panose="02020603050405020304" pitchFamily="18" charset="0"/>
                <a:cs typeface="Times New Roman" panose="02020603050405020304" pitchFamily="18" charset="0"/>
              </a:rPr>
              <a:t>Acta</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Public</a:t>
            </a:r>
            <a:r>
              <a:rPr lang="en-US" sz="2000" dirty="0" smtClean="0">
                <a:latin typeface="Times New Roman" panose="02020603050405020304" pitchFamily="18" charset="0"/>
                <a:cs typeface="Times New Roman" panose="02020603050405020304" pitchFamily="18" charset="0"/>
              </a:rPr>
              <a:t>”) in Latin which means </a:t>
            </a:r>
            <a:r>
              <a:rPr lang="en-US" sz="2000" dirty="0">
                <a:latin typeface="Times New Roman" panose="02020603050405020304" pitchFamily="18" charset="0"/>
                <a:cs typeface="Times New Roman" panose="02020603050405020304" pitchFamily="18" charset="0"/>
              </a:rPr>
              <a:t>daily Acts and Events of The Roman Public. The </a:t>
            </a:r>
            <a:r>
              <a:rPr lang="en-US" sz="2000" dirty="0" err="1">
                <a:latin typeface="Times New Roman" panose="02020603050405020304" pitchFamily="18" charset="0"/>
                <a:cs typeface="Times New Roman" panose="02020603050405020304" pitchFamily="18" charset="0"/>
              </a:rPr>
              <a:t>Acta</a:t>
            </a:r>
            <a:r>
              <a:rPr lang="en-US" sz="2000" dirty="0">
                <a:latin typeface="Times New Roman" panose="02020603050405020304" pitchFamily="18" charset="0"/>
                <a:cs typeface="Times New Roman" panose="02020603050405020304" pitchFamily="18" charset="0"/>
              </a:rPr>
              <a:t> was launched by Julius Caesar during the later times of the republic, and under the empire; as an official publication of his government. </a:t>
            </a: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style of the </a:t>
            </a:r>
            <a:r>
              <a:rPr lang="en-US" sz="2000" dirty="0" err="1">
                <a:latin typeface="Times New Roman" panose="02020603050405020304" pitchFamily="18" charset="0"/>
                <a:cs typeface="Times New Roman" panose="02020603050405020304" pitchFamily="18" charset="0"/>
              </a:rPr>
              <a:t>Acta</a:t>
            </a:r>
            <a:r>
              <a:rPr lang="en-US" sz="2000" dirty="0">
                <a:latin typeface="Times New Roman" panose="02020603050405020304" pitchFamily="18" charset="0"/>
                <a:cs typeface="Times New Roman" panose="02020603050405020304" pitchFamily="18" charset="0"/>
              </a:rPr>
              <a:t> was very simple and concise. Its motto was “Publicize and Propagate.” The </a:t>
            </a:r>
            <a:r>
              <a:rPr lang="en-US" sz="2000" dirty="0" err="1">
                <a:latin typeface="Times New Roman" panose="02020603050405020304" pitchFamily="18" charset="0"/>
                <a:cs typeface="Times New Roman" panose="02020603050405020304" pitchFamily="18" charset="0"/>
              </a:rPr>
              <a:t>Acta</a:t>
            </a:r>
            <a:r>
              <a:rPr lang="en-US" sz="2000" dirty="0">
                <a:latin typeface="Times New Roman" panose="02020603050405020304" pitchFamily="18" charset="0"/>
                <a:cs typeface="Times New Roman" panose="02020603050405020304" pitchFamily="18" charset="0"/>
              </a:rPr>
              <a:t> was written on papyrus paper and sometimes carved on stone or metal. It had a substantial readership because it was posted around the city and distributed in the prominent places of Rome. The </a:t>
            </a:r>
            <a:r>
              <a:rPr lang="en-US" sz="2000" dirty="0" err="1">
                <a:latin typeface="Times New Roman" panose="02020603050405020304" pitchFamily="18" charset="0"/>
                <a:cs typeface="Times New Roman" panose="02020603050405020304" pitchFamily="18" charset="0"/>
              </a:rPr>
              <a:t>Acta</a:t>
            </a:r>
            <a:r>
              <a:rPr lang="en-US" sz="2000" dirty="0">
                <a:latin typeface="Times New Roman" panose="02020603050405020304" pitchFamily="18" charset="0"/>
                <a:cs typeface="Times New Roman" panose="02020603050405020304" pitchFamily="18" charset="0"/>
              </a:rPr>
              <a:t> also tied into the oral tradition, and it was read aloud in public places</a:t>
            </a:r>
            <a:r>
              <a:rPr lang="en-US" sz="2000" dirty="0" smtClean="0">
                <a:latin typeface="Times New Roman" panose="02020603050405020304" pitchFamily="18" charset="0"/>
                <a:cs typeface="Times New Roman" panose="02020603050405020304" pitchFamily="18" charset="0"/>
              </a:rPr>
              <a:t>.</a:t>
            </a:r>
          </a:p>
          <a:p>
            <a:pPr algn="just">
              <a:lnSpc>
                <a:spcPct val="150000"/>
              </a:lnSpc>
            </a:pPr>
            <a:endParaRPr lang="en-US" dirty="0"/>
          </a:p>
        </p:txBody>
      </p:sp>
    </p:spTree>
    <p:extLst>
      <p:ext uri="{BB962C8B-B14F-4D97-AF65-F5344CB8AC3E}">
        <p14:creationId xmlns:p14="http://schemas.microsoft.com/office/powerpoint/2010/main" val="251632159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2220</TotalTime>
  <Words>1958</Words>
  <Application>Microsoft Office PowerPoint</Application>
  <PresentationFormat>Widescreen</PresentationFormat>
  <Paragraphs>111</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Times New Roman</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DSJ RADIO</dc:creator>
  <cp:lastModifiedBy>DSJ RADIO</cp:lastModifiedBy>
  <cp:revision>52</cp:revision>
  <dcterms:created xsi:type="dcterms:W3CDTF">2024-02-06T07:52:21Z</dcterms:created>
  <dcterms:modified xsi:type="dcterms:W3CDTF">2024-04-15T10:18:45Z</dcterms:modified>
</cp:coreProperties>
</file>